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  <p:sldMasterId id="2147483762" r:id="rId2"/>
  </p:sldMasterIdLst>
  <p:notesMasterIdLst>
    <p:notesMasterId r:id="rId37"/>
  </p:notesMasterIdLst>
  <p:sldIdLst>
    <p:sldId id="256" r:id="rId3"/>
    <p:sldId id="264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82" r:id="rId13"/>
    <p:sldId id="257" r:id="rId14"/>
    <p:sldId id="258" r:id="rId15"/>
    <p:sldId id="260" r:id="rId16"/>
    <p:sldId id="261" r:id="rId17"/>
    <p:sldId id="262" r:id="rId18"/>
    <p:sldId id="263" r:id="rId19"/>
    <p:sldId id="266" r:id="rId20"/>
    <p:sldId id="265" r:id="rId21"/>
    <p:sldId id="267" r:id="rId22"/>
    <p:sldId id="268" r:id="rId23"/>
    <p:sldId id="269" r:id="rId24"/>
    <p:sldId id="281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190B-0721-4C0F-AA88-C749B4E42877}" type="datetimeFigureOut">
              <a:rPr lang="cs-CZ" smtClean="0"/>
              <a:pPr/>
              <a:t>4.4.2018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E2E0-FFA3-47A4-9677-D227086EE3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452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642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041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060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9270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090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605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7439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539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30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25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659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5720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3221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32798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8796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7305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64081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03200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3848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16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587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225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8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56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179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318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4508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29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04.04.2018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5F0725C-1D59-4F60-8227-752929B6722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390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P%20luzkova%20pe&#269;e%202009%20az%202016.xlsx!List3!R2C2:R8C6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C:\Users\koudelkova48168\Documents\AN&#268;R_2018\ZP%20luzkova%20pe&#269;e%202009%20az%202016.xlsx!List3!R11C6" TargetMode="External"/><Relationship Id="rId4" Type="http://schemas.openxmlformats.org/officeDocument/2006/relationships/oleObject" Target="file:///C:\Users\koudelkova48168\Documents\AN&#268;R_2018\ZP%20luzkova%20pe&#269;e%202009%20az%202016.xlsx!List3!R10C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P%20luzkova%20pe&#269;e%202009%20az%202016.xlsx!List2!R2C1:R11C6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C:\Users\koudelkova48168\Documents\AN&#268;R_2018\ZP%20luzkova%20pe&#269;e%202009%20az%202016.xlsx!List2!R13C1:R22C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P%20luzkova%20pe&#269;e%202009%20az%202016.xlsx!List1!R17C3:R18C11" TargetMode="External"/><Relationship Id="rId7" Type="http://schemas.openxmlformats.org/officeDocument/2006/relationships/oleObject" Target="file:///C:\Users\koudelkova48168\Documents\AN&#268;R_2018\ZP%20luzkova%20pe&#269;e%202009%20az%202016.xlsx!List1!R44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Users\koudelkova48168\Documents\AN&#268;R_2018\ZP%20luzkova%20pe&#269;e%202009%20az%202016.xlsx!List1!R40C3:R42C8" TargetMode="External"/><Relationship Id="rId5" Type="http://schemas.openxmlformats.org/officeDocument/2006/relationships/oleObject" Target="file:///C:\Users\koudelkova48168\Documents\AN&#268;R_2018\ZP%20luzkova%20pe&#269;e%202009%20az%202016.xlsx!List1!R28C6:R35C9" TargetMode="External"/><Relationship Id="rId4" Type="http://schemas.openxmlformats.org/officeDocument/2006/relationships/oleObject" Target="file:///C:\Users\koudelkova48168\Documents\AN&#268;R_2018\ZP%20luzkova%20pe&#269;e%202009%20az%202016.xlsx!List1!R20C6:R26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udelkova48168\Documents\AN&#268;R_2018\Zdroj%20prezentace%20AN&#268;R%20&#218;V%202019.xlsx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oleObject" Target="file:///H:\&#218;V%202019\Modelace%20&#218;V%202019_2.xlsx!ZS%20min!R4C1:R6C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E1BC8A-E6A4-4F4C-9917-DA942E041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207" y="2295331"/>
            <a:ext cx="8650405" cy="3470986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Dohodovací řízení k úhradám akutní péče 2019</a:t>
            </a:r>
            <a:br>
              <a:rPr lang="cs-CZ" b="1" dirty="0">
                <a:solidFill>
                  <a:srgbClr val="00B0F0"/>
                </a:solidFill>
              </a:rPr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49D0245-E923-43AB-988D-E374DFC6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301" y="4893606"/>
            <a:ext cx="6049347" cy="130658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ANČR 4.4.2018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D41A597-7982-485B-8227-8E5B1F2D5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t="2063" r="2478"/>
          <a:stretch/>
        </p:blipFill>
        <p:spPr bwMode="auto">
          <a:xfrm>
            <a:off x="1330208" y="700456"/>
            <a:ext cx="1552952" cy="150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818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2688" y="576072"/>
            <a:ext cx="11019963" cy="127101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66CCFF"/>
                </a:solidFill>
              </a:rPr>
              <a:t>Tržní podíly </a:t>
            </a:r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segment ústavní péče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66CCFF"/>
                </a:solidFill>
              </a:rPr>
              <a:t>r. 2000 až r. 2017</a:t>
            </a:r>
            <a:endParaRPr lang="cs-CZ" sz="3200" b="1" dirty="0">
              <a:solidFill>
                <a:srgbClr val="66CC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53949"/>
            <a:ext cx="10972800" cy="381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320" y="0"/>
            <a:ext cx="3898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57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54341" y="2677645"/>
            <a:ext cx="5461233" cy="228382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Výběr pojistného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Disponibilní zdroje v.z.p.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Plánovaný růst úhrad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Bilance roku 2019</a:t>
            </a: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398" y="788566"/>
            <a:ext cx="3184715" cy="16945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Odhad AN ČR výběru pojistného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600" dirty="0">
                <a:solidFill>
                  <a:srgbClr val="00B0F0"/>
                </a:solidFill>
              </a:rPr>
              <a:t>r. 2017 až r.2019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14BD3C21-DD5A-490F-84F3-D17B1B002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451" y="2583810"/>
            <a:ext cx="4605556" cy="3441070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rgbClr val="00B0F0"/>
                </a:solidFill>
              </a:rPr>
              <a:t>Předpoklady :</a:t>
            </a:r>
          </a:p>
          <a:p>
            <a:r>
              <a:rPr lang="cs-CZ" dirty="0"/>
              <a:t>   </a:t>
            </a:r>
            <a:r>
              <a:rPr lang="cs-CZ" b="1" u="sng" dirty="0">
                <a:solidFill>
                  <a:schemeClr val="bg1"/>
                </a:solidFill>
              </a:rPr>
              <a:t>Nezaměstnanost: </a:t>
            </a:r>
          </a:p>
          <a:p>
            <a:r>
              <a:rPr lang="cs-CZ" b="1" dirty="0">
                <a:solidFill>
                  <a:schemeClr val="bg1"/>
                </a:solidFill>
              </a:rPr>
              <a:t>   r.2018 a r.2019 zůstane  na úrovni r.2017</a:t>
            </a:r>
          </a:p>
          <a:p>
            <a:r>
              <a:rPr lang="cs-CZ" b="1" dirty="0">
                <a:solidFill>
                  <a:schemeClr val="bg1"/>
                </a:solidFill>
              </a:rPr>
              <a:t>     </a:t>
            </a:r>
            <a:r>
              <a:rPr lang="cs-CZ" b="1" u="sng" dirty="0">
                <a:solidFill>
                  <a:schemeClr val="bg1"/>
                </a:solidFill>
              </a:rPr>
              <a:t>Příjem za státní pojištěnce :</a:t>
            </a:r>
          </a:p>
          <a:p>
            <a:r>
              <a:rPr lang="cs-CZ" b="1" dirty="0">
                <a:solidFill>
                  <a:schemeClr val="bg1"/>
                </a:solidFill>
              </a:rPr>
              <a:t> bude růst ročně (r. 2018 i r. 2019 )</a:t>
            </a:r>
          </a:p>
          <a:p>
            <a:r>
              <a:rPr lang="cs-CZ" b="1" dirty="0">
                <a:solidFill>
                  <a:schemeClr val="bg1"/>
                </a:solidFill>
              </a:rPr>
              <a:t> o 49 Kč/ pojištěnce  tedy o cca 2,7 mld. Kč/rok</a:t>
            </a:r>
          </a:p>
          <a:p>
            <a:r>
              <a:rPr lang="cs-CZ" b="1" dirty="0">
                <a:solidFill>
                  <a:schemeClr val="bg1"/>
                </a:solidFill>
              </a:rPr>
              <a:t>      </a:t>
            </a:r>
            <a:r>
              <a:rPr lang="cs-CZ" b="1" u="sng" dirty="0">
                <a:solidFill>
                  <a:schemeClr val="bg1"/>
                </a:solidFill>
              </a:rPr>
              <a:t>Pojistné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</a:rPr>
              <a:t>(zaměstnanci, OSVČ…) bude růst r. 2018 </a:t>
            </a:r>
          </a:p>
          <a:p>
            <a:r>
              <a:rPr lang="cs-CZ" b="1" dirty="0">
                <a:solidFill>
                  <a:schemeClr val="bg1"/>
                </a:solidFill>
              </a:rPr>
              <a:t>(7,6 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cs-CZ" b="1" dirty="0">
                <a:solidFill>
                  <a:schemeClr val="bg1"/>
                </a:solidFill>
              </a:rPr>
              <a:t>) a r. 2019 (4,9 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cs-CZ" b="1" dirty="0">
                <a:solidFill>
                  <a:schemeClr val="bg1"/>
                </a:solidFill>
              </a:rPr>
              <a:t>) dle odhadu MF ČR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832" y="1992629"/>
            <a:ext cx="5382907" cy="304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428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3330" y="778103"/>
            <a:ext cx="10515600" cy="12623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>
                <a:solidFill>
                  <a:srgbClr val="00B0F0"/>
                </a:solidFill>
              </a:rPr>
              <a:t>Odhad AN ČR výběru pojistného</a:t>
            </a: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sz="3600" dirty="0">
                <a:solidFill>
                  <a:srgbClr val="00B0F0"/>
                </a:solidFill>
              </a:rPr>
              <a:t>r. 2017 až r.2019 navíc cca </a:t>
            </a:r>
            <a:r>
              <a:rPr lang="cs-CZ" sz="3600" b="1" dirty="0">
                <a:solidFill>
                  <a:schemeClr val="bg1"/>
                </a:solidFill>
              </a:rPr>
              <a:t>34,25 mld. Kč</a:t>
            </a:r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4671289" y="4269289"/>
            <a:ext cx="1008112" cy="1707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dirty="0"/>
              <a:t>2017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7606952" y="4554092"/>
            <a:ext cx="100811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dirty="0"/>
              <a:t>2019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56040" y="3717033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594430" y="6132288"/>
            <a:ext cx="207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mld. Kč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2493796"/>
              </p:ext>
            </p:extLst>
          </p:nvPr>
        </p:nvGraphicFramePr>
        <p:xfrm>
          <a:off x="838200" y="2344224"/>
          <a:ext cx="7776864" cy="2160240"/>
        </p:xfrm>
        <a:graphic>
          <a:graphicData uri="http://schemas.openxmlformats.org/presentationml/2006/ole">
            <p:oleObj spid="_x0000_s1081" name="Worksheet" r:id="rId3" imgW="5610145" imgH="1676426" progId="Excel.Sheet.8">
              <p:link updateAutomatic="1"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2075780"/>
              </p:ext>
            </p:extLst>
          </p:nvPr>
        </p:nvGraphicFramePr>
        <p:xfrm>
          <a:off x="5594430" y="5221144"/>
          <a:ext cx="1944216" cy="864096"/>
        </p:xfrm>
        <a:graphic>
          <a:graphicData uri="http://schemas.openxmlformats.org/presentationml/2006/ole">
            <p:oleObj spid="_x0000_s1082" name="Worksheet" r:id="rId4" imgW="1076425" imgH="418971" progId="Excel.Sheet.8">
              <p:link updateAutomatic="1"/>
            </p:oleObj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C94E160-35C4-47F5-A786-B7296A60826A}"/>
              </a:ext>
            </a:extLst>
          </p:cNvPr>
          <p:cNvSpPr txBox="1"/>
          <p:nvPr/>
        </p:nvSpPr>
        <p:spPr>
          <a:xfrm>
            <a:off x="2726048" y="5330026"/>
            <a:ext cx="230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Dvouletý růst výběru pojistného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120090" y="2620469"/>
            <a:ext cx="214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Odhad skutečného navýšení výběru pojistného:</a:t>
            </a:r>
          </a:p>
          <a:p>
            <a:r>
              <a:rPr lang="cs-CZ" b="1" dirty="0">
                <a:solidFill>
                  <a:srgbClr val="0070C0"/>
                </a:solidFill>
              </a:rPr>
              <a:t> 17  mld. Kč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0426986"/>
              </p:ext>
            </p:extLst>
          </p:nvPr>
        </p:nvGraphicFramePr>
        <p:xfrm>
          <a:off x="9121410" y="5221144"/>
          <a:ext cx="1473425" cy="619443"/>
        </p:xfrm>
        <a:graphic>
          <a:graphicData uri="http://schemas.openxmlformats.org/presentationml/2006/ole">
            <p:oleObj spid="_x0000_s1083" name="Worksheet" r:id="rId5" imgW="1076425" imgH="418971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80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3218723"/>
              </p:ext>
            </p:extLst>
          </p:nvPr>
        </p:nvGraphicFramePr>
        <p:xfrm>
          <a:off x="1648979" y="2186861"/>
          <a:ext cx="8280920" cy="2016224"/>
        </p:xfrm>
        <a:graphic>
          <a:graphicData uri="http://schemas.openxmlformats.org/presentationml/2006/ole">
            <p:oleObj spid="_x0000_s2086" name="Worksheet" r:id="rId3" imgW="10020274" imgH="3000375" progId="Excel.Sheet.8">
              <p:link updateAutomatic="1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9284635"/>
              </p:ext>
            </p:extLst>
          </p:nvPr>
        </p:nvGraphicFramePr>
        <p:xfrm>
          <a:off x="983432" y="4239981"/>
          <a:ext cx="8280920" cy="2304256"/>
        </p:xfrm>
        <a:graphic>
          <a:graphicData uri="http://schemas.openxmlformats.org/presentationml/2006/ole">
            <p:oleObj spid="_x0000_s2087" name="Worksheet" r:id="rId4" imgW="10020274" imgH="3009836" progId="Excel.Sheet.8">
              <p:link updateAutomatic="1"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63277" y="651235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Očekávané příjmy FN a velkých nemocnic 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      jsou nižší než plánované výdaje ZP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48979" y="2219685"/>
            <a:ext cx="518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Tempo růstu příjmů FN a velkých nemocnic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35460" y="43392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Plánované tempo výdajů ZP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008093" y="1105960"/>
            <a:ext cx="2160240" cy="4320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73FB-384F-4327-90AA-70A368E5A6F2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70764" y="1105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3,516 mld. Kč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141283" y="3502934"/>
            <a:ext cx="142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Úspora výdajů  pojišťoven z roku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2018!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43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616" y="682104"/>
            <a:ext cx="10597896" cy="69462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0B0F0"/>
                </a:solidFill>
              </a:rPr>
              <a:t>Vývoj výdajů na segment lůžkové péče bez centrových LP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73FB-384F-4327-90AA-70A368E5A6F2}" type="slidenum">
              <a:rPr lang="cs-CZ" smtClean="0"/>
              <a:pPr/>
              <a:t>15</a:t>
            </a:fld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1680197"/>
              </p:ext>
            </p:extLst>
          </p:nvPr>
        </p:nvGraphicFramePr>
        <p:xfrm>
          <a:off x="517207" y="1452912"/>
          <a:ext cx="10388481" cy="961231"/>
        </p:xfrm>
        <a:graphic>
          <a:graphicData uri="http://schemas.openxmlformats.org/presentationml/2006/ole">
            <p:oleObj spid="_x0000_s3164" name="Worksheet" r:id="rId3" imgW="13554207" imgH="561962" progId="Excel.Sheet.8">
              <p:link updateAutomatic="1"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6798902"/>
              </p:ext>
            </p:extLst>
          </p:nvPr>
        </p:nvGraphicFramePr>
        <p:xfrm>
          <a:off x="576072" y="2410298"/>
          <a:ext cx="3960440" cy="2916936"/>
        </p:xfrm>
        <a:graphic>
          <a:graphicData uri="http://schemas.openxmlformats.org/presentationml/2006/ole">
            <p:oleObj spid="_x0000_s3165" name="Worksheet" r:id="rId4" imgW="3819432" imgH="2038363" progId="Excel.Sheet.8">
              <p:link updateAutomatic="1"/>
            </p:oleObj>
          </a:graphicData>
        </a:graphic>
      </p:graphicFrame>
      <p:sp>
        <p:nvSpPr>
          <p:cNvPr id="7" name="Obdélník 6"/>
          <p:cNvSpPr/>
          <p:nvPr/>
        </p:nvSpPr>
        <p:spPr>
          <a:xfrm>
            <a:off x="6802900" y="2498746"/>
            <a:ext cx="4176464" cy="2922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8704735"/>
              </p:ext>
            </p:extLst>
          </p:nvPr>
        </p:nvGraphicFramePr>
        <p:xfrm>
          <a:off x="6802900" y="2612822"/>
          <a:ext cx="4254612" cy="2761488"/>
        </p:xfrm>
        <a:graphic>
          <a:graphicData uri="http://schemas.openxmlformats.org/presentationml/2006/ole">
            <p:oleObj spid="_x0000_s3166" name="Worksheet" r:id="rId5" imgW="4743392" imgH="2619246" progId="Excel.Sheet.8">
              <p:link updateAutomatic="1"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8704338"/>
              </p:ext>
            </p:extLst>
          </p:nvPr>
        </p:nvGraphicFramePr>
        <p:xfrm>
          <a:off x="517207" y="5421386"/>
          <a:ext cx="10715625" cy="876300"/>
        </p:xfrm>
        <a:graphic>
          <a:graphicData uri="http://schemas.openxmlformats.org/presentationml/2006/ole">
            <p:oleObj spid="_x0000_s3167" name="Worksheet" r:id="rId6" imgW="10715673" imgH="876326" progId="Excel.Sheet.8">
              <p:link updateAutomatic="1"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0954264"/>
              </p:ext>
            </p:extLst>
          </p:nvPr>
        </p:nvGraphicFramePr>
        <p:xfrm>
          <a:off x="3827396" y="4912857"/>
          <a:ext cx="1095375" cy="423926"/>
        </p:xfrm>
        <a:graphic>
          <a:graphicData uri="http://schemas.openxmlformats.org/presentationml/2006/ole">
            <p:oleObj spid="_x0000_s3168" name="Worksheet" r:id="rId7" imgW="1095314" imgH="314364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545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Návrh bilance pro rok 2019 </a:t>
            </a:r>
            <a:r>
              <a:rPr lang="cs-CZ" b="1" u="sng" dirty="0">
                <a:solidFill>
                  <a:schemeClr val="bg1"/>
                </a:solidFill>
              </a:rPr>
              <a:t>10 mld.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73FB-384F-4327-90AA-70A368E5A6F2}" type="slidenum">
              <a:rPr lang="cs-CZ" smtClean="0"/>
              <a:pPr/>
              <a:t>16</a:t>
            </a:fld>
            <a:endParaRPr lang="cs-CZ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3678350"/>
              </p:ext>
            </p:extLst>
          </p:nvPr>
        </p:nvGraphicFramePr>
        <p:xfrm>
          <a:off x="1562100" y="2427288"/>
          <a:ext cx="8610600" cy="3832225"/>
        </p:xfrm>
        <a:graphic>
          <a:graphicData uri="http://schemas.openxmlformats.org/presentationml/2006/ole">
            <p:oleObj spid="_x0000_s16405" name="List" r:id="rId3" imgW="5343535" imgH="4029152" progId="Excel.Shee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Základní východiska pro úhrady v roce 2019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/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sz="4000" b="1" dirty="0">
                <a:solidFill>
                  <a:srgbClr val="00B0F0"/>
                </a:solidFill>
              </a:rPr>
              <a:t>lůžkový segment</a:t>
            </a: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Osobní náklady – inflace - zadluženost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1560" y="2453950"/>
            <a:ext cx="10311384" cy="3779070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rgbClr val="0070C0"/>
                </a:solidFill>
              </a:rPr>
              <a:t>V roce 2019 bude dále pokračovat tendence růstu osobních nákladů zejména u nelékařských zdravotníků.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Proto požadujeme </a:t>
            </a:r>
            <a:r>
              <a:rPr lang="cs-CZ" b="1" dirty="0">
                <a:solidFill>
                  <a:srgbClr val="0070C0"/>
                </a:solidFill>
              </a:rPr>
              <a:t>adresnou alokaci finančních zdrojů pro „sestry“ </a:t>
            </a:r>
            <a:r>
              <a:rPr lang="cs-CZ" dirty="0">
                <a:solidFill>
                  <a:srgbClr val="0070C0"/>
                </a:solidFill>
              </a:rPr>
              <a:t>pracující ve třísměnném provozu formou bonifikace OD. 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Pro rok 2019 navrhujeme </a:t>
            </a:r>
            <a:r>
              <a:rPr lang="cs-CZ" b="1" dirty="0">
                <a:solidFill>
                  <a:srgbClr val="0070C0"/>
                </a:solidFill>
              </a:rPr>
              <a:t>bonifikační příplatek ve výši 4 tis. Kč </a:t>
            </a:r>
            <a:r>
              <a:rPr lang="cs-CZ" dirty="0">
                <a:solidFill>
                  <a:srgbClr val="0070C0"/>
                </a:solidFill>
              </a:rPr>
              <a:t>měsíčně. 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Dále požadujeme </a:t>
            </a:r>
            <a:r>
              <a:rPr lang="cs-CZ" b="1" dirty="0">
                <a:solidFill>
                  <a:srgbClr val="0070C0"/>
                </a:solidFill>
              </a:rPr>
              <a:t>zohlednění růstu inflace </a:t>
            </a:r>
            <a:r>
              <a:rPr lang="cs-CZ" dirty="0">
                <a:solidFill>
                  <a:srgbClr val="0070C0"/>
                </a:solidFill>
              </a:rPr>
              <a:t>a 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využití části rezerv z minulých období na </a:t>
            </a:r>
            <a:r>
              <a:rPr lang="cs-CZ" b="1" dirty="0">
                <a:solidFill>
                  <a:srgbClr val="0070C0"/>
                </a:solidFill>
              </a:rPr>
              <a:t>snížení zadluženosti nemocnic.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Dopady DRG restart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450" y="706473"/>
            <a:ext cx="9933090" cy="114363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Sbližování základních sazeb a úhrady fakultním a krajským nemocnicím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632" y="2483141"/>
            <a:ext cx="10869168" cy="3693822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rgbClr val="0070C0"/>
                </a:solidFill>
              </a:rPr>
              <a:t>Navrhujeme zachování vyšší úrovně úhrad pro FN a velké nemocnice, které </a:t>
            </a:r>
            <a:r>
              <a:rPr lang="cs-CZ" b="1" dirty="0">
                <a:solidFill>
                  <a:srgbClr val="0070C0"/>
                </a:solidFill>
              </a:rPr>
              <a:t>poskytují péči v centrech specializované péče.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Nedoporučujeme další zásadní sbližování základních sazeb v systému IR DRG</a:t>
            </a:r>
            <a:r>
              <a:rPr lang="cs-CZ" dirty="0">
                <a:solidFill>
                  <a:srgbClr val="0070C0"/>
                </a:solidFill>
              </a:rPr>
              <a:t>, který sdružuje významně ekonomicky nehomogenní případy do společných bazí se shodnou úhradou.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Zvyšováním základní sazby nemocnicím bez specializovaných center dochází k </a:t>
            </a:r>
            <a:r>
              <a:rPr lang="cs-CZ" b="1" dirty="0">
                <a:solidFill>
                  <a:srgbClr val="0070C0"/>
                </a:solidFill>
              </a:rPr>
              <a:t>úhradě nadstandardních hotelových služeb</a:t>
            </a:r>
            <a:r>
              <a:rPr lang="cs-CZ" dirty="0">
                <a:solidFill>
                  <a:srgbClr val="0070C0"/>
                </a:solidFill>
              </a:rPr>
              <a:t> z v.z.p. na úkor financování moderních, inovativních a efektivních metod léčby.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Za podstatné považujeme sbližování základních sazeb od jednotlivých zdravotních pojišťoven.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54341" y="2478024"/>
            <a:ext cx="5461233" cy="248344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Vývoj úhrad 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v segmentu lůžkové péče</a:t>
            </a:r>
            <a:r>
              <a:rPr lang="cs-CZ" b="1" dirty="0">
                <a:solidFill>
                  <a:srgbClr val="00B0F0"/>
                </a:solidFill>
              </a:rPr>
              <a:t/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Základní parametry ÚV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98583"/>
            <a:ext cx="10515600" cy="38783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Navrhujeme:</a:t>
            </a:r>
          </a:p>
          <a:p>
            <a:r>
              <a:rPr lang="cs-CZ" dirty="0">
                <a:solidFill>
                  <a:srgbClr val="0070C0"/>
                </a:solidFill>
              </a:rPr>
              <a:t>Zachovat nižší míru segmentace úhrad v souladu s ÚV 2018.</a:t>
            </a:r>
          </a:p>
          <a:p>
            <a:r>
              <a:rPr lang="cs-CZ" dirty="0">
                <a:solidFill>
                  <a:srgbClr val="0070C0"/>
                </a:solidFill>
              </a:rPr>
              <a:t>Referenční rok 2017 vyjma centrové péče.</a:t>
            </a:r>
          </a:p>
          <a:p>
            <a:r>
              <a:rPr lang="cs-CZ" b="1" dirty="0">
                <a:solidFill>
                  <a:srgbClr val="0070C0"/>
                </a:solidFill>
              </a:rPr>
              <a:t>Zohlednit dostupnost poskytování zdravotních služeb v režimu 7/24.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zvýšení hodnoty výkonu 09563 – Výkon lékařské pohotovostní služby na 300 bodů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zvýšení bonifikace bodu za nepřetržitý provoz na 0,10 Kč/bod </a:t>
            </a:r>
          </a:p>
          <a:p>
            <a:r>
              <a:rPr lang="cs-CZ" dirty="0">
                <a:solidFill>
                  <a:srgbClr val="0070C0"/>
                </a:solidFill>
              </a:rPr>
              <a:t>Zohlednění nákladné péče.</a:t>
            </a:r>
          </a:p>
          <a:p>
            <a:r>
              <a:rPr lang="cs-CZ" dirty="0">
                <a:solidFill>
                  <a:srgbClr val="0070C0"/>
                </a:solidFill>
              </a:rPr>
              <a:t>Doplnění úhrady § znění pro hrazené služby poskytované poskytovateli v odb. 006 – klinická farmacie.</a:t>
            </a:r>
          </a:p>
          <a:p>
            <a:r>
              <a:rPr lang="cs-CZ" dirty="0">
                <a:solidFill>
                  <a:srgbClr val="0070C0"/>
                </a:solidFill>
              </a:rPr>
              <a:t>Navrhujeme změnu § znění pro hrazené služby poskytované poskytovateli LPS nebo PS v oboru zubního lékařství na hodnotu bodu 1,10 Kč.</a:t>
            </a:r>
          </a:p>
          <a:p>
            <a:r>
              <a:rPr lang="cs-CZ" dirty="0">
                <a:solidFill>
                  <a:srgbClr val="0070C0"/>
                </a:solidFill>
              </a:rPr>
              <a:t>Navrhujeme valorizaci § znění  úhrady výkonu 78890 na  11 320 Kč.</a:t>
            </a:r>
          </a:p>
          <a:p>
            <a:r>
              <a:rPr lang="cs-CZ" b="1" dirty="0">
                <a:solidFill>
                  <a:srgbClr val="0070C0"/>
                </a:solidFill>
              </a:rPr>
              <a:t>“Pokud je poskytovatel v průběhu celého hodnoceného období držitelem certifikátu kvality a bezpečí podle….. zvyšuje se mu pro účely výpočtu IPU PU</a:t>
            </a:r>
            <a:r>
              <a:rPr lang="cs-CZ" b="1" baseline="-25000" dirty="0">
                <a:solidFill>
                  <a:srgbClr val="0070C0"/>
                </a:solidFill>
              </a:rPr>
              <a:t>drg2017</a:t>
            </a:r>
            <a:r>
              <a:rPr lang="cs-CZ" b="1" dirty="0">
                <a:solidFill>
                  <a:srgbClr val="0070C0"/>
                </a:solidFill>
              </a:rPr>
              <a:t> o 1%.“.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030" y="862238"/>
            <a:ext cx="10515600" cy="83210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Složky úhrady ÚV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99919"/>
            <a:ext cx="10515600" cy="36770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>
                <a:solidFill>
                  <a:srgbClr val="0070C0"/>
                </a:solidFill>
              </a:rPr>
              <a:t>Individuální složka úhrady </a:t>
            </a:r>
            <a:r>
              <a:rPr lang="cs-CZ" dirty="0">
                <a:solidFill>
                  <a:srgbClr val="0070C0"/>
                </a:solidFill>
              </a:rPr>
              <a:t>pro případy inovativních metod léčby</a:t>
            </a:r>
            <a:r>
              <a:rPr lang="cs-CZ" dirty="0" smtClean="0">
                <a:solidFill>
                  <a:srgbClr val="0070C0"/>
                </a:solidFill>
              </a:rPr>
              <a:t>. (TAVI, MitraClip, robotická </a:t>
            </a:r>
            <a:r>
              <a:rPr lang="cs-CZ" dirty="0" smtClean="0">
                <a:solidFill>
                  <a:srgbClr val="0070C0"/>
                </a:solidFill>
              </a:rPr>
              <a:t>chirurgie)</a:t>
            </a:r>
            <a:endParaRPr lang="cs-CZ" dirty="0">
              <a:solidFill>
                <a:srgbClr val="0070C0"/>
              </a:solidFill>
            </a:endParaRP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sjednaným rozpočtem </a:t>
            </a:r>
            <a:r>
              <a:rPr lang="cs-CZ" dirty="0">
                <a:solidFill>
                  <a:srgbClr val="0070C0"/>
                </a:solidFill>
              </a:rPr>
              <a:t>– pro centrovou péči - léčivé prostředky se symbolem “S“, které jsou současně zařazeny do zvláštní smlouvy.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formou případového paušálu </a:t>
            </a:r>
            <a:r>
              <a:rPr lang="cs-CZ" dirty="0">
                <a:solidFill>
                  <a:srgbClr val="0070C0"/>
                </a:solidFill>
              </a:rPr>
              <a:t>- pro základní DRG případy z Přílohy č. 10.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vyčleněná z úhrady formou případovým paušálem </a:t>
            </a:r>
            <a:r>
              <a:rPr lang="cs-CZ" dirty="0">
                <a:solidFill>
                  <a:srgbClr val="0070C0"/>
                </a:solidFill>
              </a:rPr>
              <a:t>– pro DRG případy hrazené bez omezení počtem případů (POR/NOV/HIV/TRANS).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Úhrada dle ceníků DRG specifických případů </a:t>
            </a:r>
            <a:r>
              <a:rPr lang="cs-CZ" dirty="0">
                <a:solidFill>
                  <a:srgbClr val="0070C0"/>
                </a:solidFill>
              </a:rPr>
              <a:t>– pro případy poskytované v nemocnicích 1. a 2. typu v současné době zařazené do významně nákladově nehomogenních DRG bazích (ve spolupráci s ÚZIS).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Ceníkové doplatky ZUP </a:t>
            </a:r>
            <a:r>
              <a:rPr lang="cs-CZ" dirty="0">
                <a:solidFill>
                  <a:srgbClr val="0070C0"/>
                </a:solidFill>
              </a:rPr>
              <a:t>– pro případy s inovativními ZUP nekalkulovanými v IR DRG.</a:t>
            </a:r>
          </a:p>
          <a:p>
            <a:pPr algn="just"/>
            <a:r>
              <a:rPr lang="cs-CZ" b="1" dirty="0">
                <a:solidFill>
                  <a:srgbClr val="0070C0"/>
                </a:solidFill>
              </a:rPr>
              <a:t>Výkonová úhrada </a:t>
            </a:r>
            <a:r>
              <a:rPr lang="cs-CZ" dirty="0">
                <a:solidFill>
                  <a:srgbClr val="0070C0"/>
                </a:solidFill>
              </a:rPr>
              <a:t>– pro případy vysoce nákladných a nákladově variabilních DRG případů – pro jednotky individuálních případů výjimečných vysokou nákladovostí.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567" y="818130"/>
            <a:ext cx="8841996" cy="81772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Centrová léčiva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0862"/>
            <a:ext cx="10515600" cy="406866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Referenční objem rok 2018</a:t>
            </a:r>
          </a:p>
          <a:p>
            <a:r>
              <a:rPr lang="cs-CZ" b="1" u="sng" dirty="0">
                <a:solidFill>
                  <a:srgbClr val="0070C0"/>
                </a:solidFill>
              </a:rPr>
              <a:t>Základní členění úhrady centrové péče na složky:</a:t>
            </a:r>
            <a:endParaRPr lang="cs-CZ" i="1" dirty="0">
              <a:solidFill>
                <a:srgbClr val="0070C0"/>
              </a:solidFill>
            </a:endParaRP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Výkonová složka úhrady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Rozpočet pro seznam diagnostických skupin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Úhrada nad sjednaný rozpočet v případě dohody poskytovatele a plátce.</a:t>
            </a:r>
          </a:p>
          <a:p>
            <a:pPr lvl="1"/>
            <a:endParaRPr lang="cs-CZ" i="1" dirty="0">
              <a:solidFill>
                <a:srgbClr val="0070C0"/>
              </a:solidFill>
            </a:endParaRPr>
          </a:p>
          <a:p>
            <a:r>
              <a:rPr lang="cs-CZ" b="1" i="1" dirty="0">
                <a:solidFill>
                  <a:srgbClr val="0070C0"/>
                </a:solidFill>
              </a:rPr>
              <a:t>Navrhujeme v seznamu diagnostických skupin rozdělit skupinu “Dýchací soustava“ na dvě podskupiny: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Dýchací soustava 1 (Astma, CHOPN)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Dýchací soustava 2 (Idiopatickou plicní fibrózu)</a:t>
            </a:r>
          </a:p>
          <a:p>
            <a:r>
              <a:rPr lang="cs-CZ" i="1" dirty="0">
                <a:solidFill>
                  <a:srgbClr val="0070C0"/>
                </a:solidFill>
              </a:rPr>
              <a:t>Navrhujeme stanovit  koeficienty změn úhrad pro jednotlivé drg skupiny na základě analýzy dat za celý systém poskytovatelů na základě vyjmenovaných predikčních ukazatelů.</a:t>
            </a:r>
          </a:p>
          <a:p>
            <a:r>
              <a:rPr lang="cs-CZ" i="1" dirty="0">
                <a:solidFill>
                  <a:srgbClr val="0070C0"/>
                </a:solidFill>
              </a:rPr>
              <a:t>V případě nesplnění očekávaných predikcí změn jednotkových cen LP navrhujeme zakotvení povinnosti pojišťoven přepočítat úhradu diagnostické skupiny dle skutečných jednotkových cen v hodnoceném období, tedy dle skutečných nákladů.</a:t>
            </a:r>
          </a:p>
          <a:p>
            <a:pPr>
              <a:buNone/>
            </a:pP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567" y="818130"/>
            <a:ext cx="8841996" cy="81772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Centrová léčiva 2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64EEB356-0EAA-4006-BB6F-DD96572B2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0971" y="2390775"/>
            <a:ext cx="8948057" cy="406876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284" y="686179"/>
            <a:ext cx="9680896" cy="9664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formou případového paušálu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69035"/>
            <a:ext cx="10515600" cy="33079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baseline="30000" dirty="0"/>
          </a:p>
          <a:p>
            <a:pPr algn="just"/>
            <a:r>
              <a:rPr lang="cs-CZ" dirty="0">
                <a:solidFill>
                  <a:srgbClr val="0070C0"/>
                </a:solidFill>
              </a:rPr>
              <a:t>Interpretace koeficientu změny objemu CM: snížení hodnoty pod 100% </a:t>
            </a:r>
            <a:r>
              <a:rPr lang="cs-CZ" dirty="0" smtClean="0">
                <a:solidFill>
                  <a:srgbClr val="0070C0"/>
                </a:solidFill>
              </a:rPr>
              <a:t>nemusí znamenat nižší produkci.</a:t>
            </a:r>
            <a:r>
              <a:rPr lang="cs-CZ" u="sng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buNone/>
            </a:pPr>
            <a:r>
              <a:rPr lang="cs-CZ" u="sng" dirty="0" smtClean="0">
                <a:solidFill>
                  <a:srgbClr val="0070C0"/>
                </a:solidFill>
              </a:rPr>
              <a:t>       Nižší koeficient kompenzuje případnou neúhradu vykázané péče v </a:t>
            </a:r>
            <a:r>
              <a:rPr lang="cs-CZ" u="sng" dirty="0">
                <a:solidFill>
                  <a:srgbClr val="0070C0"/>
                </a:solidFill>
              </a:rPr>
              <a:t>referenčního </a:t>
            </a:r>
            <a:r>
              <a:rPr lang="cs-CZ" u="sng" dirty="0" smtClean="0">
                <a:solidFill>
                  <a:srgbClr val="0070C0"/>
                </a:solidFill>
              </a:rPr>
              <a:t>období .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K reálnému snížení objemu péče dochází z důvodu nedostatku zdravotního personálu.</a:t>
            </a:r>
            <a:endParaRPr lang="cs-CZ" dirty="0">
              <a:solidFill>
                <a:srgbClr val="0070C0"/>
              </a:solidFill>
            </a:endParaRPr>
          </a:p>
          <a:p>
            <a:pPr algn="just"/>
            <a:r>
              <a:rPr lang="cs-CZ" dirty="0">
                <a:solidFill>
                  <a:srgbClr val="0070C0"/>
                </a:solidFill>
              </a:rPr>
              <a:t>Hodnotu navrhujeme </a:t>
            </a:r>
            <a:r>
              <a:rPr lang="cs-CZ" dirty="0">
                <a:solidFill>
                  <a:srgbClr val="FF0000"/>
                </a:solidFill>
              </a:rPr>
              <a:t>95% referenčního objemu.</a:t>
            </a:r>
          </a:p>
          <a:p>
            <a:pPr algn="just"/>
            <a:r>
              <a:rPr lang="cs-CZ" u="sng" dirty="0">
                <a:solidFill>
                  <a:srgbClr val="0070C0"/>
                </a:solidFill>
              </a:rPr>
              <a:t>Navrhujeme změnu definice extramurální péče:</a:t>
            </a:r>
          </a:p>
          <a:p>
            <a:pPr algn="just">
              <a:buNone/>
            </a:pPr>
            <a:r>
              <a:rPr lang="cs-CZ" dirty="0">
                <a:solidFill>
                  <a:srgbClr val="0070C0"/>
                </a:solidFill>
              </a:rPr>
              <a:t>   EM je celková hodnota vyžádané extramurální péče …., </a:t>
            </a:r>
            <a:r>
              <a:rPr lang="cs-CZ" dirty="0">
                <a:solidFill>
                  <a:srgbClr val="FF0000"/>
                </a:solidFill>
              </a:rPr>
              <a:t>oceněná skutečnými jednotkovými cenami za bod, které v daném období uhradila zdravotní pojišťovna….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Pro výkony doprovodu č. 00031 a 00032 navrhujeme valorizaci úhrady </a:t>
            </a:r>
            <a:r>
              <a:rPr lang="cs-CZ" b="1" dirty="0">
                <a:solidFill>
                  <a:srgbClr val="0070C0"/>
                </a:solidFill>
              </a:rPr>
              <a:t>ve výši  580 Kč</a:t>
            </a:r>
            <a:r>
              <a:rPr lang="cs-CZ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</a:rPr>
              <a:t>Při produkci nad 95% referenčního objemu z důvodu převzetí lůžkové péče z jiného ZZ, ve kterém byla uzavřena lůžka, navrhujeme úhradu převzaté péče ve výši IZS </a:t>
            </a:r>
            <a:r>
              <a:rPr lang="cs-CZ" b="1" baseline="-25000" dirty="0" smtClean="0">
                <a:solidFill>
                  <a:srgbClr val="0070C0"/>
                </a:solidFill>
              </a:rPr>
              <a:t>2019 </a:t>
            </a:r>
            <a:r>
              <a:rPr lang="cs-CZ" b="1" dirty="0" smtClean="0">
                <a:solidFill>
                  <a:srgbClr val="0070C0"/>
                </a:solidFill>
              </a:rPr>
              <a:t>* CM </a:t>
            </a:r>
            <a:r>
              <a:rPr lang="cs-CZ" b="1" baseline="-25000" dirty="0" smtClean="0">
                <a:solidFill>
                  <a:srgbClr val="0070C0"/>
                </a:solidFill>
              </a:rPr>
              <a:t>převzaté péče </a:t>
            </a:r>
            <a:r>
              <a:rPr lang="cs-CZ" b="1" dirty="0" smtClean="0">
                <a:solidFill>
                  <a:srgbClr val="0070C0"/>
                </a:solidFill>
              </a:rPr>
              <a:t>.</a:t>
            </a:r>
            <a:endParaRPr lang="cs-CZ" b="1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844E884-A444-4B96-AC43-C701EE8D3A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9227" y="2391858"/>
            <a:ext cx="8893546" cy="4771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formou případového paušálu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3281" y="2457564"/>
            <a:ext cx="5736831" cy="393427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Pro nemocnice typu 1 a 2 činí navýšení 111% -111,21% plus další složky úhrady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cs-CZ" baseline="-25000" dirty="0">
              <a:solidFill>
                <a:srgbClr val="0070C0"/>
              </a:solidFill>
            </a:endParaRPr>
          </a:p>
          <a:p>
            <a:endParaRPr lang="cs-CZ" baseline="-25000" dirty="0">
              <a:solidFill>
                <a:srgbClr val="0070C0"/>
              </a:solidFill>
            </a:endParaRPr>
          </a:p>
          <a:p>
            <a:endParaRPr lang="cs-CZ" baseline="-25000" dirty="0">
              <a:solidFill>
                <a:srgbClr val="0070C0"/>
              </a:solidFill>
            </a:endParaRPr>
          </a:p>
          <a:p>
            <a:endParaRPr lang="cs-CZ" baseline="-25000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Pro nemocnice typu 3 na 115,35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% (24 100 Kč).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Navýšení ZS by mělo sblížit podíl úhrady nákladů lůžkové péče mezi VZP a SZP. </a:t>
            </a:r>
          </a:p>
          <a:p>
            <a:pPr marL="0" indent="0">
              <a:buNone/>
            </a:pPr>
            <a:endParaRPr lang="cs-CZ" baseline="-25000" dirty="0">
              <a:solidFill>
                <a:srgbClr val="0070C0"/>
              </a:solidFill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75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</a:tabLst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33AD606-E3C6-4013-80B2-417FB562EE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81" y="3371965"/>
            <a:ext cx="4538444" cy="1166070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017A58F5-15FD-405C-87F5-9E224E3E9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8683909"/>
              </p:ext>
            </p:extLst>
          </p:nvPr>
        </p:nvGraphicFramePr>
        <p:xfrm>
          <a:off x="6199464" y="3074781"/>
          <a:ext cx="5444239" cy="3008871"/>
        </p:xfrm>
        <a:graphic>
          <a:graphicData uri="http://schemas.openxmlformats.org/presentationml/2006/ole">
            <p:oleObj spid="_x0000_s17433" name="Worksheet" r:id="rId4" imgW="6124454" imgH="2667060" progId="Excel.Sheet.12">
              <p:link updateAutomatic="1"/>
            </p:oleObj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B562F993-B074-4CBB-AF79-2A274B3486B7}"/>
              </a:ext>
            </a:extLst>
          </p:cNvPr>
          <p:cNvSpPr txBox="1"/>
          <p:nvPr/>
        </p:nvSpPr>
        <p:spPr>
          <a:xfrm>
            <a:off x="6837029" y="2457565"/>
            <a:ext cx="440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Při minimálních základních sazbách: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564" y="732367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vyjmutá z úhrady případovým paušálem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1543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</a:tabLst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7052" y="5249869"/>
            <a:ext cx="10597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Navrhujeme zvýšení IZS </a:t>
            </a:r>
            <a:r>
              <a:rPr lang="cs-CZ" baseline="-25000" dirty="0"/>
              <a:t>min 2019 </a:t>
            </a:r>
            <a:r>
              <a:rPr lang="cs-CZ" dirty="0"/>
              <a:t>= 28 000 Kč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r>
              <a:rPr lang="cs-CZ" dirty="0"/>
              <a:t>Úhradu bazí 0001* ,0002* a </a:t>
            </a:r>
            <a:r>
              <a:rPr lang="cs-CZ" b="1" dirty="0">
                <a:solidFill>
                  <a:srgbClr val="FF0000"/>
                </a:solidFill>
              </a:rPr>
              <a:t>1101</a:t>
            </a:r>
            <a:r>
              <a:rPr lang="cs-CZ" dirty="0"/>
              <a:t>* úhradou ZS </a:t>
            </a:r>
            <a:r>
              <a:rPr lang="cs-CZ" baseline="-25000" dirty="0"/>
              <a:t>min</a:t>
            </a:r>
            <a:r>
              <a:rPr lang="cs-CZ" dirty="0"/>
              <a:t>  = 63 000 Kč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90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69875" y="914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0238" algn="l"/>
              </a:tabLst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D7AFDA2-B6C9-4DE8-AD15-B9227B3036E9}"/>
                  </a:ext>
                </a:extLst>
              </p:cNvPr>
              <p:cNvSpPr/>
              <p:nvPr/>
            </p:nvSpPr>
            <p:spPr>
              <a:xfrm>
                <a:off x="1410055" y="3830462"/>
                <a:ext cx="8146922" cy="1165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𝐾𝑁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=1+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0,17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𝐴𝑅𝐶𝑇𝐺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i="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𝑍𝑆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𝑚𝑖𝑛</m:t>
                                                      </m:r>
                                                      <m:r>
                                                        <a:rPr lang="cs-CZ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,13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cs-CZ" i="0"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𝐼𝑍𝑆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cs-CZ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2017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−24000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D7AFDA2-B6C9-4DE8-AD15-B9227B303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055" y="3830462"/>
                <a:ext cx="8146922" cy="116544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18427C35-FE1F-4568-AD66-67F6D30095B4}"/>
                  </a:ext>
                </a:extLst>
              </p:cNvPr>
              <p:cNvSpPr/>
              <p:nvPr/>
            </p:nvSpPr>
            <p:spPr>
              <a:xfrm>
                <a:off x="1410055" y="2543392"/>
                <a:ext cx="9032905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2019,015,13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IZS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2017,13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𝑍𝑆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,13</m:t>
                              </m:r>
                            </m:sub>
                          </m:sSub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𝑠𝑒𝑠𝑡𝑟𝑦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𝐸𝑀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2019,13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427C35-FE1F-4568-AD66-67F6D300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055" y="2543392"/>
                <a:ext cx="9032905" cy="410369"/>
              </a:xfrm>
              <a:prstGeom prst="rect">
                <a:avLst/>
              </a:prstGeom>
              <a:blipFill>
                <a:blip r:embed="rId3" cstate="print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CA3DC2BE-8F10-4960-8636-2417EA96071C}"/>
                  </a:ext>
                </a:extLst>
              </p:cNvPr>
              <p:cNvSpPr/>
              <p:nvPr/>
            </p:nvSpPr>
            <p:spPr>
              <a:xfrm>
                <a:off x="539750" y="3015158"/>
                <a:ext cx="11193626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𝑠𝑒𝑠𝑡𝑟𝑦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,13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𝑃𝑜𝑐𝑒𝑡𝑂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2017,13,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𝑁𝑎𝑣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ýš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𝑃𝑜𝑐𝑒𝑡𝑂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2019,13,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𝑁𝑎𝑣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ýš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𝑒𝑛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0,8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3DC2BE-8F10-4960-8636-2417EA960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3015158"/>
                <a:ext cx="11193626" cy="84856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301"/>
            <a:ext cx="10515600" cy="112804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Úhrada dle ceníku DRG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84278"/>
            <a:ext cx="10515600" cy="3792686"/>
          </a:xfrm>
        </p:spPr>
        <p:txBody>
          <a:bodyPr>
            <a:normAutofit fontScale="55000" lnSpcReduction="20000"/>
          </a:bodyPr>
          <a:lstStyle/>
          <a:p>
            <a:r>
              <a:rPr lang="cs-CZ" sz="1900" b="1" dirty="0">
                <a:solidFill>
                  <a:schemeClr val="accent5">
                    <a:lumMod val="50000"/>
                  </a:schemeClr>
                </a:solidFill>
              </a:rPr>
              <a:t>DRG 0602* Velké výkony na žaludku, jícnu a dvanáctníku s výkonem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51215 – subtotální nebo totální resekce jícnu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51217 – ezofagektomie bez torak. s náhradou jícnu žaludkem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51385 – resekce žaludku s anastomózou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51387 – totální gastrektomie, subtotální gastrektomie</a:t>
            </a:r>
          </a:p>
          <a:p>
            <a:r>
              <a:rPr lang="cs-CZ" sz="1900" b="1" dirty="0">
                <a:solidFill>
                  <a:schemeClr val="accent5">
                    <a:lumMod val="50000"/>
                  </a:schemeClr>
                </a:solidFill>
              </a:rPr>
              <a:t>DRG 0814*  výkony na chodidle s výkonem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53455 – otevřená repozice kosti patní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66679 – exartikulace (amputace metatarzální) falangeální –jedna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66739 – velké rekonstrukce nohy</a:t>
            </a:r>
          </a:p>
          <a:p>
            <a:r>
              <a:rPr lang="cs-CZ" sz="1900" b="1" dirty="0">
                <a:solidFill>
                  <a:schemeClr val="accent5">
                    <a:lumMod val="50000"/>
                  </a:schemeClr>
                </a:solidFill>
              </a:rPr>
              <a:t>DRG 0101* Kraniotomie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Při onemocněních oběhové soustavy</a:t>
            </a: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DRG 0107* Endovaskulární výkony při mozkovém infarktu</a:t>
            </a:r>
            <a:endParaRPr lang="cs-CZ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None/>
            </a:pPr>
            <a:r>
              <a:rPr lang="cs-CZ" sz="1900" dirty="0">
                <a:solidFill>
                  <a:schemeClr val="accent5">
                    <a:lumMod val="50000"/>
                  </a:schemeClr>
                </a:solidFill>
              </a:rPr>
              <a:t>Dále dle dohody s ÚZIS</a:t>
            </a:r>
            <a:r>
              <a:rPr lang="cs-CZ" sz="19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457200"/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DRG baze  s ECMO (Extrakorporální membránová oxygenace)</a:t>
            </a:r>
          </a:p>
          <a:p>
            <a:pPr marL="514350" indent="-457200"/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DRG baze s MSP	</a:t>
            </a:r>
            <a:endParaRPr lang="cs-CZ" sz="2100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rabicPeriod"/>
            </a:pPr>
            <a:endParaRPr lang="cs-CZ" sz="1800" dirty="0"/>
          </a:p>
          <a:p>
            <a:pPr marL="457200" indent="-457200"/>
            <a:endParaRPr lang="cs-CZ" sz="2200" dirty="0"/>
          </a:p>
          <a:p>
            <a:pPr marL="914400" lvl="1" indent="-457200">
              <a:buNone/>
            </a:pPr>
            <a:endParaRPr lang="cs-CZ" sz="1800" dirty="0"/>
          </a:p>
          <a:p>
            <a:pPr marL="457200" indent="-457200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27</a:t>
            </a:fld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Ceníkové příplatky za ZUP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40527"/>
            <a:ext cx="4739640" cy="4219663"/>
          </a:xfrm>
        </p:spPr>
        <p:txBody>
          <a:bodyPr>
            <a:normAutofit lnSpcReduction="10000"/>
          </a:bodyPr>
          <a:lstStyle/>
          <a:p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Rozšíření Přílohy č. 12 o nákladné LP ZULP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Soliris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Translarna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Kalydeco – vstupuje do úhrad k 1.4.2018 nová kapacita “S“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Spinraza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Strensiq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Jakavi 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Imbruvica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Tagrisso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Defitelio</a:t>
            </a:r>
          </a:p>
          <a:p>
            <a:pPr marL="914400" lvl="1" indent="-45720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Příloha inovativních ZUM, které nejsou kalkulovány v IR DRG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0065122 – Implantát urologický  umělý svěrač močový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Individuálně vyráběné kostní ortopedické implantáty  CA kostí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ZUM  k sakrální stimulaci – 0165078 neurostimulační systém  + elektroda  </a:t>
            </a:r>
          </a:p>
          <a:p>
            <a:pPr marL="914400" lvl="1" indent="-457200">
              <a:buFont typeface="+mj-lt"/>
              <a:buAutoNum type="alphaLcParenR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28</a:t>
            </a:fld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117" y="855677"/>
            <a:ext cx="10833683" cy="114929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Výkonová úhrada individuálně hrazené nákladné péče 1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90258" y="2256639"/>
            <a:ext cx="10411485" cy="421966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Identifikace individuálně hrazené nákladné péče </a:t>
            </a:r>
          </a:p>
          <a:p>
            <a:pPr lvl="0">
              <a:buNone/>
            </a:pPr>
            <a:r>
              <a:rPr lang="cs-CZ" b="1" dirty="0"/>
              <a:t> </a:t>
            </a:r>
            <a:r>
              <a:rPr lang="cs-CZ" dirty="0">
                <a:solidFill>
                  <a:srgbClr val="0070C0"/>
                </a:solidFill>
              </a:rPr>
              <a:t>Pro identifikaci je nutné splnění níže uvedených podmínek a), b), c) zároveň):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Hospitalizační případy spadající do úhrady formou paušální úhrady nebo do skupiny vyjmuté z platby případovým paušálem s objemem péče &gt; 1 mil. Kč, kde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    Objem péče = body * hodnota bodu (HB) + zvlášť účtované položky (ZUP)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cs-CZ" dirty="0"/>
              <a:t>                       </a:t>
            </a:r>
            <a:r>
              <a:rPr lang="cs-CZ" b="1" dirty="0"/>
              <a:t>HB</a:t>
            </a:r>
            <a:r>
              <a:rPr lang="cs-CZ" dirty="0"/>
              <a:t>  = 1,12 Kč/bod</a:t>
            </a:r>
          </a:p>
          <a:p>
            <a:pPr>
              <a:buNone/>
            </a:pPr>
            <a:r>
              <a:rPr lang="cs-CZ" b="1" dirty="0"/>
              <a:t>                      ZUP </a:t>
            </a:r>
            <a:r>
              <a:rPr lang="cs-CZ" dirty="0"/>
              <a:t>– ZUP mimo</a:t>
            </a:r>
            <a:r>
              <a:rPr lang="cs-CZ" b="1" dirty="0"/>
              <a:t> </a:t>
            </a:r>
            <a:r>
              <a:rPr lang="cs-CZ" dirty="0"/>
              <a:t>léky</a:t>
            </a:r>
            <a:r>
              <a:rPr lang="cs-CZ" b="1" dirty="0"/>
              <a:t> </a:t>
            </a:r>
            <a:r>
              <a:rPr lang="cs-CZ" dirty="0"/>
              <a:t>vázané na centra (LVC) a léky hrazené dle přílohy </a:t>
            </a:r>
            <a:br>
              <a:rPr lang="cs-CZ" dirty="0"/>
            </a:br>
            <a:r>
              <a:rPr lang="cs-CZ" dirty="0"/>
              <a:t>                                        č. 12 ÚV 20189 </a:t>
            </a:r>
          </a:p>
          <a:p>
            <a:pPr>
              <a:buNone/>
            </a:pPr>
            <a:r>
              <a:rPr lang="cs-CZ" b="1" i="1" dirty="0">
                <a:solidFill>
                  <a:srgbClr val="00B0F0"/>
                </a:solidFill>
              </a:rPr>
              <a:t>a zároveň </a:t>
            </a:r>
            <a:endParaRPr lang="cs-CZ" i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cs-CZ" b="1" dirty="0"/>
              <a:t>b) 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Hospitalizační případy s MCC (na páté pozici DRG baze je „3“) nebo hosp. případy spadající do bazí s „0“ na páté pozici </a:t>
            </a:r>
          </a:p>
          <a:p>
            <a:pPr>
              <a:buNone/>
            </a:pPr>
            <a:r>
              <a:rPr lang="cs-CZ" b="1" i="1" dirty="0">
                <a:solidFill>
                  <a:srgbClr val="00B0F0"/>
                </a:solidFill>
              </a:rPr>
              <a:t>a zároveň </a:t>
            </a:r>
            <a:r>
              <a:rPr lang="cs-CZ" b="1" i="1" dirty="0"/>
              <a:t> </a:t>
            </a:r>
            <a:endParaRPr lang="cs-CZ" i="1" dirty="0"/>
          </a:p>
          <a:p>
            <a:pPr lvl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c)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Hospitalizační</a:t>
            </a:r>
            <a:r>
              <a:rPr lang="cs-CZ" dirty="0"/>
              <a:t> případy, které jsou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horním materiálovým </a:t>
            </a:r>
            <a:r>
              <a:rPr lang="cs-CZ" b="1" dirty="0">
                <a:solidFill>
                  <a:srgbClr val="C00000"/>
                </a:solidFill>
              </a:rPr>
              <a:t>nebo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horním časovým outlierem </a:t>
            </a:r>
            <a:r>
              <a:rPr lang="cs-CZ" dirty="0"/>
              <a:t>(požadováno splnění alespoň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jedné podmínky) 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29</a:t>
            </a:fld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64482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66CCFF"/>
                </a:solidFill>
              </a:rPr>
              <a:t>Nemocnice podprůměrný růst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r. 2012  až r.2017</a:t>
            </a:r>
            <a:br>
              <a:rPr lang="cs-CZ" sz="3600" dirty="0" smtClean="0"/>
            </a:b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75520" y="2423160"/>
            <a:ext cx="9806880" cy="3703004"/>
          </a:xfrm>
        </p:spPr>
        <p:txBody>
          <a:bodyPr>
            <a:normAutofit/>
          </a:bodyPr>
          <a:lstStyle/>
          <a:p>
            <a:r>
              <a:rPr lang="cs-CZ" b="1" dirty="0" smtClean="0"/>
              <a:t>Střednědobé ohlédnutí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KLESAJÍCÍ NEMOCNICE</a:t>
            </a:r>
          </a:p>
          <a:p>
            <a:endParaRPr lang="cs-CZ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24944"/>
            <a:ext cx="81534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566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118" y="687897"/>
            <a:ext cx="9647340" cy="1174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</a:rPr>
              <a:t>Výkonová úhrada individuálně hrazené nákladné péče 2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2650921"/>
            <a:ext cx="10515600" cy="352604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Výše úhrady v běžném období 2019</a:t>
            </a:r>
          </a:p>
          <a:p>
            <a:pPr>
              <a:buNone/>
            </a:pPr>
            <a:r>
              <a:rPr lang="cs-CZ" dirty="0"/>
              <a:t>       Úhrada identifikovaných případů MNP ve skutečném období za </a:t>
            </a:r>
          </a:p>
          <a:p>
            <a:pPr>
              <a:buNone/>
            </a:pPr>
            <a:r>
              <a:rPr lang="cs-CZ" dirty="0"/>
              <a:t>      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body*HB+ ZUP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(mimo LVC a LP dle P č. 12)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Odpočet z hospitalizačního paušálu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b="1" dirty="0"/>
              <a:t>      </a:t>
            </a:r>
            <a:r>
              <a:rPr lang="cs-CZ" dirty="0"/>
              <a:t>Z úhrady referenčního období bude pro účely výpočtu hosp. paušálu skutečného období odečtena úhrada za individuálně hrazené  nákladné pacienty referenčního období dle výše uhrazeného case mixu v referenčním období násobeného individuální základní sazbou referenčního období.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30</a:t>
            </a:fld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8231"/>
            <a:ext cx="10515600" cy="83051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F0"/>
                </a:solidFill>
              </a:rPr>
              <a:t>Ambulantní složka úhrady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84103"/>
            <a:ext cx="10515600" cy="2507735"/>
          </a:xfrm>
        </p:spPr>
        <p:txBody>
          <a:bodyPr>
            <a:normAutofit fontScale="77500" lnSpcReduction="20000"/>
          </a:bodyPr>
          <a:lstStyle/>
          <a:p>
            <a:pPr marL="285750" lvl="1"/>
            <a:r>
              <a:rPr lang="cs-CZ" dirty="0"/>
              <a:t>Hrazené služby poskytované poskytovateli v odbornostech 305, 306, 308 a 309 podle seznamu výkonů se hradí podle seznamu výkonů s hodnotou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bodu ve výši 1,11 Kč.</a:t>
            </a:r>
          </a:p>
          <a:p>
            <a:pPr marL="228600" lvl="1">
              <a:spcBef>
                <a:spcPts val="1000"/>
              </a:spcBef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BON </a:t>
            </a:r>
            <a:r>
              <a:rPr lang="cs-CZ" b="1" u="sng" baseline="-25000" dirty="0">
                <a:solidFill>
                  <a:schemeClr val="accent6">
                    <a:lumMod val="50000"/>
                  </a:schemeClr>
                </a:solidFill>
              </a:rPr>
              <a:t>i,2019</a:t>
            </a: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 je bonifikace za nepřetržitý provoz, která nabývá hodnoty 0,10 Kč </a:t>
            </a:r>
            <a:r>
              <a:rPr lang="cs-CZ" dirty="0"/>
              <a:t>v případě, že poskytovatel poskytoval v hodnoceném </a:t>
            </a:r>
            <a:r>
              <a:rPr lang="cs-CZ" b="1" dirty="0"/>
              <a:t>období nepřetržitou péči alespoň 16 hodin denně 7 dní v týdnu alespoň na jednom pracovišti v laboratoři a zároveň alespoň na jednom radiodiagnostickém pracovišti, a hodnoty 0 v ostatních případech.</a:t>
            </a:r>
          </a:p>
          <a:p>
            <a:pPr marL="285750" lvl="1"/>
            <a:r>
              <a:rPr lang="cs-CZ" dirty="0"/>
              <a:t>Hrazené služby poskytované v odbornosti 806 - mamografický screening, výkony screeningu děložního hrdla, výkony č. 88101 a 09563 a výkony novorozeneckého laboratorního screeningu č. 81747, 81755, 81753, 93121, 93124, 93281 a 93123 podle seznamu výkonů se hradí podle seznamu výkonů s hodnotou bodu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ve výši 1,09 Kč.</a:t>
            </a:r>
          </a:p>
          <a:p>
            <a:pPr marL="228600" lvl="1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Úhrada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ZZ s poskytnutím péče 50 ti a méně pojištěncům a úhrada zdravotních služeb cizincům hrazená dle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seznamu výkonů hodnotou bodu 1,20 Kč</a:t>
            </a:r>
            <a:r>
              <a:rPr lang="cs-CZ" dirty="0"/>
              <a:t>. </a:t>
            </a:r>
          </a:p>
          <a:p>
            <a:pPr marL="228600" lvl="1">
              <a:spcBef>
                <a:spcPts val="1000"/>
              </a:spcBef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Navrhujeme zachování Hnp – forma dorovnání úhrady nadprodukce AS z nedočerpaného paušálu DRG případů z Přílohy č.10 i úhradu nadprodukce pomocí I</a:t>
            </a:r>
            <a:r>
              <a:rPr lang="cs-CZ" b="1" baseline="-25000" dirty="0">
                <a:solidFill>
                  <a:schemeClr val="accent6">
                    <a:lumMod val="50000"/>
                  </a:schemeClr>
                </a:solidFill>
              </a:rPr>
              <a:t>zp_amb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C0DA2D1-3110-42BA-AB5B-D17446C0EC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60" y="2239347"/>
            <a:ext cx="11010123" cy="14275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229" y="729841"/>
            <a:ext cx="10766571" cy="102345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F0"/>
                </a:solidFill>
              </a:rPr>
              <a:t>Náklady centrálního urgentního příjmu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76088"/>
            <a:ext cx="10515600" cy="3500875"/>
          </a:xfrm>
        </p:spPr>
        <p:txBody>
          <a:bodyPr/>
          <a:lstStyle/>
          <a:p>
            <a:pPr>
              <a:buNone/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   § znění :</a:t>
            </a:r>
          </a:p>
          <a:p>
            <a:pPr algn="just">
              <a:buNone/>
            </a:pPr>
            <a:r>
              <a:rPr lang="cs-CZ" dirty="0"/>
              <a:t>		Hrazené služby poskytované poskytovateli, kteří mají status centra vysoce specializované traumatologické péče nebo status centra vysoce specializované traumatologické péče pro děti poskytované centrálním urgentním příjmem (předpokládáme, že se bude jednat o výkon č. 06720, 06721, 06723, 06724, 06725) </a:t>
            </a:r>
            <a:r>
              <a:rPr lang="cs-CZ" b="1" dirty="0">
                <a:solidFill>
                  <a:srgbClr val="00B0F0"/>
                </a:solidFill>
              </a:rPr>
              <a:t>se hradí  podle seznamu výkonů s hodnotou bodu ve výši 1 Kč. </a:t>
            </a:r>
          </a:p>
          <a:p>
            <a:pPr algn="just">
              <a:buNone/>
            </a:pPr>
            <a:r>
              <a:rPr lang="cs-CZ" dirty="0"/>
              <a:t>		Tato úhrada se nezapočítává do výše úhrady za hrazené služby stanovené podle přílohy č. 1 k této vyhlášce.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32</a:t>
            </a:fld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73668"/>
            <a:ext cx="9078167" cy="7069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Utopená intramurální péče DRG případů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25755"/>
            <a:ext cx="10738104" cy="3551208"/>
          </a:xfrm>
        </p:spPr>
        <p:txBody>
          <a:bodyPr/>
          <a:lstStyle/>
          <a:p>
            <a:pPr algn="just">
              <a:buNone/>
            </a:pPr>
            <a:r>
              <a:rPr lang="cs-CZ" b="1" u="sng" dirty="0">
                <a:solidFill>
                  <a:srgbClr val="00B0F0"/>
                </a:solidFill>
              </a:rPr>
              <a:t>Popis: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algn="just">
              <a:buNone/>
            </a:pPr>
            <a:r>
              <a:rPr lang="cs-CZ" b="1" dirty="0">
                <a:solidFill>
                  <a:srgbClr val="00B0F0"/>
                </a:solidFill>
              </a:rPr>
              <a:t>	</a:t>
            </a:r>
            <a:r>
              <a:rPr lang="cs-CZ" dirty="0"/>
              <a:t>Jedná se o péči vyžádanou v době hospitalizace pacienta, ale poskytnutou po ukončení hospitalizace. Doklady s vykázanou péčí jsou vykazovány s datem poskytnutí – nespadají do definice dokladů zahrnutých do kalkulace CM a současně se jedná o doklady 06 s žadatelem IČP – lůžkového oddělení – nejsou zahrnuty do hodnoty ambulantní péče.</a:t>
            </a:r>
          </a:p>
          <a:p>
            <a:pPr algn="just">
              <a:buNone/>
            </a:pPr>
            <a:endParaRPr lang="cs-CZ" dirty="0"/>
          </a:p>
          <a:p>
            <a:pPr algn="ctr">
              <a:buNone/>
            </a:pPr>
            <a:r>
              <a:rPr lang="cs-CZ" b="1" u="sng" dirty="0">
                <a:solidFill>
                  <a:srgbClr val="00B0F0"/>
                </a:solidFill>
              </a:rPr>
              <a:t>Návrh ANČR :  Doklady zahrnout do hodnoty ambulantní složky úhrady. </a:t>
            </a:r>
            <a:r>
              <a:rPr lang="cs-CZ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33</a:t>
            </a:fld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Děkuji za pozornost.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B0BF1F9-BFED-4CE3-8CF4-FF067AF95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t="2063" r="2478"/>
          <a:stretch/>
        </p:blipFill>
        <p:spPr bwMode="auto">
          <a:xfrm>
            <a:off x="1330207" y="700456"/>
            <a:ext cx="2207159" cy="189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rgbClr val="66CCFF"/>
                </a:solidFill>
              </a:rPr>
              <a:t>Nemocnice podprůměrný růst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/>
              <a:t>proti tempu výběru i jiným segmentům r.2012 až 2017</a:t>
            </a:r>
            <a:endParaRPr lang="cs-CZ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Vývoj příjmů systému </a:t>
            </a:r>
            <a:r>
              <a:rPr lang="cs-CZ" dirty="0" smtClean="0">
                <a:solidFill>
                  <a:srgbClr val="FF0000"/>
                </a:solidFill>
              </a:rPr>
              <a:t>128</a:t>
            </a:r>
            <a:r>
              <a:rPr lang="en-US" dirty="0" smtClean="0">
                <a:solidFill>
                  <a:srgbClr val="FF0000"/>
                </a:solidFill>
              </a:rPr>
              <a:t> %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349" y="2276872"/>
            <a:ext cx="57571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Nemocnice</a:t>
            </a:r>
            <a:r>
              <a:rPr lang="en-US" dirty="0" smtClean="0">
                <a:solidFill>
                  <a:srgbClr val="0070C0"/>
                </a:solidFill>
              </a:rPr>
              <a:t> bez center </a:t>
            </a:r>
            <a:r>
              <a:rPr lang="cs-CZ" dirty="0" smtClean="0">
                <a:solidFill>
                  <a:srgbClr val="FF0000"/>
                </a:solidFill>
              </a:rPr>
              <a:t>119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367" y="2276873"/>
            <a:ext cx="5759451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078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4642" y="708492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rgbClr val="66CCFF"/>
                </a:solidFill>
              </a:rPr>
              <a:t>Nemocnice podprůměrný růst</a:t>
            </a:r>
            <a:br>
              <a:rPr lang="cs-CZ" sz="2800" b="1" dirty="0" smtClean="0">
                <a:solidFill>
                  <a:srgbClr val="66CCFF"/>
                </a:solidFill>
              </a:rPr>
            </a:br>
            <a:r>
              <a:rPr lang="cs-CZ" sz="2800" b="1" dirty="0" smtClean="0"/>
              <a:t>proti tempu výběru i jiným segmentům r.2012 až 2017</a:t>
            </a:r>
            <a:endParaRPr lang="cs-CZ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49424" y="1498537"/>
            <a:ext cx="6192011" cy="6397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CCFF"/>
                </a:solidFill>
              </a:rPr>
              <a:t>Ambul. specialisté s lék. centry</a:t>
            </a:r>
            <a:r>
              <a:rPr lang="en-US" b="1" dirty="0" smtClean="0">
                <a:solidFill>
                  <a:srgbClr val="66CCFF"/>
                </a:solidFill>
              </a:rPr>
              <a:t> </a:t>
            </a:r>
            <a:r>
              <a:rPr lang="cs-CZ" b="1" dirty="0" smtClean="0">
                <a:solidFill>
                  <a:srgbClr val="66CCFF"/>
                </a:solidFill>
              </a:rPr>
              <a:t>131 </a:t>
            </a:r>
            <a:r>
              <a:rPr lang="en-US" b="1" dirty="0" smtClean="0">
                <a:solidFill>
                  <a:srgbClr val="66CCFF"/>
                </a:solidFill>
              </a:rPr>
              <a:t>%</a:t>
            </a:r>
            <a:endParaRPr lang="cs-CZ" b="1" dirty="0">
              <a:solidFill>
                <a:srgbClr val="66CC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Nemocnice</a:t>
            </a:r>
            <a:r>
              <a:rPr lang="en-US" dirty="0" smtClean="0">
                <a:solidFill>
                  <a:srgbClr val="0070C0"/>
                </a:solidFill>
              </a:rPr>
              <a:t> s l</a:t>
            </a:r>
            <a:r>
              <a:rPr lang="cs-CZ" dirty="0" smtClean="0">
                <a:solidFill>
                  <a:srgbClr val="0070C0"/>
                </a:solidFill>
              </a:rPr>
              <a:t>ék.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centr</a:t>
            </a:r>
            <a:r>
              <a:rPr lang="cs-CZ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124 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Grp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368" y="2348880"/>
            <a:ext cx="538903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8880"/>
            <a:ext cx="538691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968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66CCFF"/>
                </a:solidFill>
              </a:rPr>
              <a:t>STAGNUJÍCÍ NEMOCNICE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00B0F0"/>
                </a:solidFill>
              </a:rPr>
              <a:t>Tržní podíly segmentů v systému v.z.p. </a:t>
            </a:r>
            <a:br>
              <a:rPr lang="cs-CZ" sz="3600" dirty="0" smtClean="0">
                <a:solidFill>
                  <a:srgbClr val="00B0F0"/>
                </a:solidFill>
              </a:rPr>
            </a:br>
            <a:r>
              <a:rPr lang="cs-CZ" sz="3600" dirty="0" smtClean="0"/>
              <a:t>r. 2000  až r.2017</a:t>
            </a:r>
            <a:br>
              <a:rPr lang="cs-CZ" sz="3600" dirty="0" smtClean="0"/>
            </a:b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19072" y="2514600"/>
            <a:ext cx="9899904" cy="3547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    </a:t>
            </a:r>
            <a:r>
              <a:rPr lang="cs-CZ" sz="2400" b="1" dirty="0" smtClean="0">
                <a:solidFill>
                  <a:srgbClr val="FF0000"/>
                </a:solidFill>
              </a:rPr>
              <a:t>Dlouhodobější ohlédnutí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606" y="2924945"/>
            <a:ext cx="7968885" cy="333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269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66CCFF"/>
                </a:solidFill>
              </a:rPr>
              <a:t>Rozložení nákladů na zdravotní péči dle </a:t>
            </a:r>
            <a:r>
              <a:rPr lang="cs-CZ" sz="3200" dirty="0" smtClean="0">
                <a:solidFill>
                  <a:schemeClr val="bg1"/>
                </a:solidFill>
              </a:rPr>
              <a:t>jednotlivých segmentů v % </a:t>
            </a:r>
            <a:r>
              <a:rPr lang="cs-CZ" sz="3200" b="1" dirty="0" smtClean="0">
                <a:solidFill>
                  <a:schemeClr val="bg1"/>
                </a:solidFill>
              </a:rPr>
              <a:t>r. 2000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920" y="2313432"/>
            <a:ext cx="6446520" cy="39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830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66CCFF"/>
                </a:solidFill>
              </a:rPr>
              <a:t>Rozložení nákladů na zdravotní péči dle </a:t>
            </a:r>
            <a:r>
              <a:rPr lang="cs-CZ" sz="3200" dirty="0" smtClean="0">
                <a:solidFill>
                  <a:srgbClr val="00B0F0"/>
                </a:solidFill>
              </a:rPr>
              <a:t>jednotlivých segmentů v %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chemeClr val="bg1"/>
                </a:solidFill>
              </a:rPr>
              <a:t>r. 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8"/>
          <a:stretch>
            <a:fillRect/>
          </a:stretch>
        </p:blipFill>
        <p:spPr bwMode="auto">
          <a:xfrm>
            <a:off x="2779776" y="2862072"/>
            <a:ext cx="6647688" cy="32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99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777" y="822960"/>
            <a:ext cx="9089136" cy="86868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66CCFF"/>
                </a:solidFill>
              </a:rPr>
              <a:t>Tržní podíly </a:t>
            </a:r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segment ambulantní specialisté r. 2000 až r. 2017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endParaRPr lang="cs-CZ" sz="3200" dirty="0">
              <a:solidFill>
                <a:srgbClr val="66CC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12" y="2313432"/>
            <a:ext cx="10305288" cy="39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18872"/>
            <a:ext cx="277468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25C-1D59-4F60-8227-752929B6722D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38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Zasedací místnost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739</TotalTime>
  <Words>1313</Words>
  <Application>Microsoft Office PowerPoint</Application>
  <PresentationFormat>Vlastní</PresentationFormat>
  <Paragraphs>222</Paragraphs>
  <Slides>34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Propojení</vt:lpstr>
      </vt:variant>
      <vt:variant>
        <vt:i4>12</vt:i4>
      </vt:variant>
      <vt:variant>
        <vt:lpstr>Nadpisy snímků</vt:lpstr>
      </vt:variant>
      <vt:variant>
        <vt:i4>34</vt:i4>
      </vt:variant>
    </vt:vector>
  </HeadingPairs>
  <TitlesOfParts>
    <vt:vector size="48" baseType="lpstr">
      <vt:lpstr>HDOfficeLightV0</vt:lpstr>
      <vt:lpstr>Zasedací místnost Ion</vt:lpstr>
      <vt:lpstr>C:\Users\koudelkova48168\Documents\ANČR_2018\ZP luzkova peče 2009 az 2016.xlsx!List3!R2C2:R8C6</vt:lpstr>
      <vt:lpstr>C:\Users\koudelkova48168\Documents\ANČR_2018\ZP luzkova peče 2009 az 2016.xlsx!List3!R10C6</vt:lpstr>
      <vt:lpstr>C:\Users\koudelkova48168\Documents\ANČR_2018\ZP luzkova peče 2009 az 2016.xlsx!List3!R11C6</vt:lpstr>
      <vt:lpstr>C:\Users\koudelkova48168\Documents\ANČR_2018\ZP luzkova peče 2009 az 2016.xlsx!List2!R2C1:R11C6</vt:lpstr>
      <vt:lpstr>C:\Users\koudelkova48168\Documents\ANČR_2018\ZP luzkova peče 2009 az 2016.xlsx!List2!R13C1:R22C6</vt:lpstr>
      <vt:lpstr>C:\Users\koudelkova48168\Documents\ANČR_2018\ZP luzkova peče 2009 az 2016.xlsx!List1!R17C3:R18C11</vt:lpstr>
      <vt:lpstr>C:\Users\koudelkova48168\Documents\ANČR_2018\ZP luzkova peče 2009 az 2016.xlsx!List1!R20C6:R26C8</vt:lpstr>
      <vt:lpstr>C:\Users\koudelkova48168\Documents\ANČR_2018\ZP luzkova peče 2009 az 2016.xlsx!List1!R28C6:R35C9</vt:lpstr>
      <vt:lpstr>C:\Users\koudelkova48168\Documents\ANČR_2018\ZP luzkova peče 2009 az 2016.xlsx!List1!R40C3:R42C8</vt:lpstr>
      <vt:lpstr>C:\Users\koudelkova48168\Documents\ANČR_2018\ZP luzkova peče 2009 az 2016.xlsx!List1!R44C8</vt:lpstr>
      <vt:lpstr>C:\Users\koudelkova48168\Documents\ANČR_2018\Zdroj prezentace ANČR ÚV 2019.xlsx</vt:lpstr>
      <vt:lpstr>H:\ÚV 2019\Modelace ÚV 2019_2.xlsx!ZS min!R4C1:R6C2</vt:lpstr>
      <vt:lpstr>Dohodovací řízení k úhradám akutní péče 2019 </vt:lpstr>
      <vt:lpstr>Vývoj úhrad  v segmentu lůžkové péče  </vt:lpstr>
      <vt:lpstr>Nemocnice podprůměrný růst r. 2012  až r.2017 </vt:lpstr>
      <vt:lpstr>Nemocnice podprůměrný růst proti tempu výběru i jiným segmentům r.2012 až 2017</vt:lpstr>
      <vt:lpstr>Nemocnice podprůměrný růst proti tempu výběru i jiným segmentům r.2012 až 2017</vt:lpstr>
      <vt:lpstr> STAGNUJÍCÍ NEMOCNICE Tržní podíly segmentů v systému v.z.p.  r. 2000  až r.2017 </vt:lpstr>
      <vt:lpstr>Rozložení nákladů na zdravotní péči dle jednotlivých segmentů v % r. 2000</vt:lpstr>
      <vt:lpstr>Rozložení nákladů na zdravotní péči dle jednotlivých segmentů v % r. 2017</vt:lpstr>
      <vt:lpstr>Tržní podíly  segment ambulantní specialisté r. 2000 až r. 2017  </vt:lpstr>
      <vt:lpstr>Tržní podíly  segment ústavní péče  r. 2000 až r. 2017</vt:lpstr>
      <vt:lpstr>Výběr pojistného Disponibilní zdroje v.z.p. Plánovaný růst úhrad Bilance roku 2019 </vt:lpstr>
      <vt:lpstr>Odhad AN ČR výběru pojistného r. 2017 až r.2019</vt:lpstr>
      <vt:lpstr>Odhad AN ČR výběru pojistného r. 2017 až r.2019 navíc cca 34,25 mld. Kč </vt:lpstr>
      <vt:lpstr>Snímek 14</vt:lpstr>
      <vt:lpstr>Vývoj výdajů na segment lůžkové péče bez centrových LP</vt:lpstr>
      <vt:lpstr>Návrh bilance pro rok 2019 10 mld. Kč</vt:lpstr>
      <vt:lpstr>Základní východiska pro úhrady v roce 2019  lůžkový segment </vt:lpstr>
      <vt:lpstr>Osobní náklady – inflace - zadluženost</vt:lpstr>
      <vt:lpstr>Sbližování základních sazeb a úhrady fakultním a krajským nemocnicím</vt:lpstr>
      <vt:lpstr>Základní parametry ÚV 2019</vt:lpstr>
      <vt:lpstr>Složky úhrady ÚV 2019</vt:lpstr>
      <vt:lpstr>Centrová léčiva 1</vt:lpstr>
      <vt:lpstr>Centrová léčiva 2</vt:lpstr>
      <vt:lpstr>Úhrada formou případového paušálu 1</vt:lpstr>
      <vt:lpstr>Úhrada formou případového paušálu 2</vt:lpstr>
      <vt:lpstr>Úhrada vyjmutá z úhrady případovým paušálem</vt:lpstr>
      <vt:lpstr>Úhrada dle ceníku DRG</vt:lpstr>
      <vt:lpstr>Ceníkové příplatky za ZUP</vt:lpstr>
      <vt:lpstr>Výkonová úhrada individuálně hrazené nákladné péče 1</vt:lpstr>
      <vt:lpstr>Výkonová úhrada individuálně hrazené nákladné péče 2</vt:lpstr>
      <vt:lpstr>Ambulantní složka úhrady</vt:lpstr>
      <vt:lpstr>Náklady centrálního urgentního příjmu </vt:lpstr>
      <vt:lpstr>Utopená intramurální péče DRG případů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Dohodovací řízení k úhradám akutní péče 2019</dc:title>
  <dc:creator>Ivana</dc:creator>
  <cp:lastModifiedBy>koudelkova48168</cp:lastModifiedBy>
  <cp:revision>77</cp:revision>
  <dcterms:created xsi:type="dcterms:W3CDTF">2018-03-24T12:32:37Z</dcterms:created>
  <dcterms:modified xsi:type="dcterms:W3CDTF">2018-04-04T07:07:06Z</dcterms:modified>
</cp:coreProperties>
</file>