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43"/>
  </p:notesMasterIdLst>
  <p:sldIdLst>
    <p:sldId id="260" r:id="rId5"/>
    <p:sldId id="258" r:id="rId6"/>
    <p:sldId id="263" r:id="rId7"/>
    <p:sldId id="262" r:id="rId8"/>
    <p:sldId id="292" r:id="rId9"/>
    <p:sldId id="29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291" r:id="rId22"/>
    <p:sldId id="279" r:id="rId23"/>
    <p:sldId id="280" r:id="rId24"/>
    <p:sldId id="276" r:id="rId25"/>
    <p:sldId id="281" r:id="rId26"/>
    <p:sldId id="282" r:id="rId27"/>
    <p:sldId id="300" r:id="rId28"/>
    <p:sldId id="283" r:id="rId29"/>
    <p:sldId id="284" r:id="rId30"/>
    <p:sldId id="287" r:id="rId31"/>
    <p:sldId id="285" r:id="rId32"/>
    <p:sldId id="288" r:id="rId33"/>
    <p:sldId id="290" r:id="rId34"/>
    <p:sldId id="278" r:id="rId35"/>
    <p:sldId id="301" r:id="rId36"/>
    <p:sldId id="302" r:id="rId37"/>
    <p:sldId id="294" r:id="rId38"/>
    <p:sldId id="296" r:id="rId39"/>
    <p:sldId id="297" r:id="rId40"/>
    <p:sldId id="295" r:id="rId41"/>
    <p:sldId id="299" r:id="rId42"/>
  </p:sldIdLst>
  <p:sldSz cx="12192000" cy="8618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C00000"/>
    <a:srgbClr val="E20000"/>
    <a:srgbClr val="EA00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56" autoAdjust="0"/>
  </p:normalViewPr>
  <p:slideViewPr>
    <p:cSldViewPr snapToGrid="0" snapToObjects="1">
      <p:cViewPr varScale="1">
        <p:scale>
          <a:sx n="88" d="100"/>
          <a:sy n="88" d="100"/>
        </p:scale>
        <p:origin x="-1440" y="-102"/>
      </p:cViewPr>
      <p:guideLst>
        <p:guide orient="horz" pos="2714"/>
        <p:guide pos="384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7017-FA6A-4C20-AF0D-0205BE99BB02}" type="datetimeFigureOut">
              <a:rPr lang="cs-CZ" smtClean="0"/>
              <a:t>28.3.2019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C236-5132-404F-8756-42E126F72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63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677333"/>
            <a:ext cx="10363200" cy="1847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4883838"/>
            <a:ext cx="8534400" cy="22025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1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09F-A583-4C0E-8DD5-1BF939047A55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102-5AA7-4A78-B1C4-BFBD8E76285E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432923"/>
            <a:ext cx="3657600" cy="924298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432923"/>
            <a:ext cx="10769600" cy="924298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E39-FED1-47BE-AC0D-D4AE05EBBE09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10488"/>
            <a:ext cx="10363200" cy="3000528"/>
          </a:xfr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2711-F5CF-4F4F-B825-F9EC28AFBD52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5599"/>
            <a:ext cx="10515600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3A4C-1749-4792-8DB7-2ABAEE67FBED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76575"/>
            <a:ext cx="10515600" cy="63908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cs-CZ" dirty="0" err="1" smtClean="0"/>
              <a:t>Equamet</a:t>
            </a:r>
            <a:r>
              <a:rPr lang="cs-CZ" dirty="0" smtClean="0"/>
              <a:t> </a:t>
            </a:r>
            <a:r>
              <a:rPr lang="cs-CZ" dirty="0" err="1" smtClean="0"/>
              <a:t>landam</a:t>
            </a:r>
            <a:r>
              <a:rPr lang="cs-CZ" dirty="0" smtClean="0"/>
              <a:t> </a:t>
            </a:r>
            <a:r>
              <a:rPr lang="cs-CZ" dirty="0" err="1" smtClean="0"/>
              <a:t>ellabo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To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diti</a:t>
            </a:r>
            <a:r>
              <a:rPr lang="cs-CZ" dirty="0" smtClean="0"/>
              <a:t> as </a:t>
            </a:r>
            <a:r>
              <a:rPr lang="cs-CZ" dirty="0" err="1" smtClean="0"/>
              <a:t>adit</a:t>
            </a:r>
            <a:r>
              <a:rPr lang="cs-CZ" dirty="0" smtClean="0"/>
              <a:t> </a:t>
            </a:r>
            <a:r>
              <a:rPr lang="cs-CZ" dirty="0" err="1" smtClean="0"/>
              <a:t>andam</a:t>
            </a:r>
            <a:r>
              <a:rPr lang="cs-CZ" dirty="0" smtClean="0"/>
              <a:t> </a:t>
            </a:r>
            <a:r>
              <a:rPr lang="cs-CZ" dirty="0" err="1" smtClean="0"/>
              <a:t>aditiori</a:t>
            </a:r>
            <a:r>
              <a:rPr lang="cs-CZ" dirty="0" smtClean="0"/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049032"/>
            <a:ext cx="10515600" cy="37678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dirty="0" smtClean="0"/>
              <a:t>Tur </a:t>
            </a:r>
            <a:r>
              <a:rPr lang="en-US" dirty="0" err="1" smtClean="0"/>
              <a:t>renda</a:t>
            </a:r>
            <a:r>
              <a:rPr lang="en-US" dirty="0" smtClean="0"/>
              <a:t> </a:t>
            </a:r>
            <a:r>
              <a:rPr lang="en-US" dirty="0" err="1" smtClean="0"/>
              <a:t>doloriam</a:t>
            </a:r>
            <a:r>
              <a:rPr lang="en-US" dirty="0" smtClean="0"/>
              <a:t> </a:t>
            </a:r>
            <a:r>
              <a:rPr lang="en-US" dirty="0" err="1" smtClean="0"/>
              <a:t>volupta</a:t>
            </a:r>
            <a:r>
              <a:rPr lang="en-US" dirty="0" smtClean="0"/>
              <a:t> </a:t>
            </a:r>
            <a:r>
              <a:rPr lang="en-US" dirty="0" err="1" smtClean="0"/>
              <a:t>eperum</a:t>
            </a:r>
            <a:r>
              <a:rPr lang="en-US" dirty="0" smtClean="0"/>
              <a:t> </a:t>
            </a:r>
            <a:r>
              <a:rPr lang="en-US" dirty="0" err="1" smtClean="0"/>
              <a:t>natia</a:t>
            </a:r>
            <a:r>
              <a:rPr lang="en-US" dirty="0" smtClean="0"/>
              <a:t> </a:t>
            </a:r>
            <a:r>
              <a:rPr lang="en-US" dirty="0" err="1" smtClean="0"/>
              <a:t>initate</a:t>
            </a:r>
            <a:endParaRPr lang="en-US" dirty="0" smtClean="0"/>
          </a:p>
          <a:p>
            <a:pPr lvl="0"/>
            <a:r>
              <a:rPr lang="en-US" dirty="0" err="1" smtClean="0"/>
              <a:t>veliquidi</a:t>
            </a:r>
            <a:r>
              <a:rPr lang="en-US" dirty="0" smtClean="0"/>
              <a:t> </a:t>
            </a:r>
            <a:r>
              <a:rPr lang="en-US" dirty="0" err="1" smtClean="0"/>
              <a:t>doluptatur</a:t>
            </a:r>
            <a:r>
              <a:rPr lang="en-US" dirty="0" smtClean="0"/>
              <a:t> rem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nonseque</a:t>
            </a:r>
            <a:r>
              <a:rPr lang="en-US" dirty="0" smtClean="0"/>
              <a:t> </a:t>
            </a:r>
            <a:r>
              <a:rPr lang="en-US" dirty="0" err="1" smtClean="0"/>
              <a:t>optatempores</a:t>
            </a:r>
            <a:endParaRPr lang="en-US" dirty="0" smtClean="0"/>
          </a:p>
          <a:p>
            <a:pPr lvl="0"/>
            <a:r>
              <a:rPr lang="en-US" dirty="0" smtClean="0"/>
              <a:t>ab </a:t>
            </a:r>
            <a:r>
              <a:rPr lang="en-US" dirty="0" err="1" smtClean="0"/>
              <a:t>ipis</a:t>
            </a:r>
            <a:r>
              <a:rPr lang="en-US" dirty="0" smtClean="0"/>
              <a:t> </a:t>
            </a:r>
            <a:r>
              <a:rPr lang="en-US" dirty="0" err="1" smtClean="0"/>
              <a:t>dolupitasit</a:t>
            </a:r>
            <a:r>
              <a:rPr lang="en-US" dirty="0" smtClean="0"/>
              <a:t> </a:t>
            </a:r>
            <a:r>
              <a:rPr lang="en-US" dirty="0" err="1" smtClean="0"/>
              <a:t>harcipisti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volorrorpos</a:t>
            </a:r>
            <a:r>
              <a:rPr lang="en-US" dirty="0" smtClean="0"/>
              <a:t> </a:t>
            </a:r>
            <a:r>
              <a:rPr lang="en-US" dirty="0" err="1" smtClean="0"/>
              <a:t>maiosam</a:t>
            </a:r>
            <a:r>
              <a:rPr lang="en-US" dirty="0" smtClean="0"/>
              <a:t>,</a:t>
            </a:r>
          </a:p>
          <a:p>
            <a:pPr lvl="0"/>
            <a:r>
              <a:rPr lang="en-US" dirty="0" err="1" smtClean="0"/>
              <a:t>seque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erumquod</a:t>
            </a:r>
            <a:r>
              <a:rPr lang="en-US" dirty="0" smtClean="0"/>
              <a:t> quae </a:t>
            </a:r>
            <a:r>
              <a:rPr lang="en-US" dirty="0" err="1" smtClean="0"/>
              <a:t>etur</a:t>
            </a:r>
            <a:r>
              <a:rPr lang="en-US" dirty="0" smtClean="0"/>
              <a:t>? </a:t>
            </a:r>
            <a:r>
              <a:rPr lang="en-US" dirty="0" err="1" smtClean="0"/>
              <a:t>Quidellant</a:t>
            </a:r>
            <a:r>
              <a:rPr lang="en-US" dirty="0" smtClean="0"/>
              <a:t> </a:t>
            </a:r>
            <a:r>
              <a:rPr lang="en-US" dirty="0" err="1" smtClean="0"/>
              <a:t>quatur</a:t>
            </a:r>
            <a:endParaRPr lang="en-US" dirty="0" smtClean="0"/>
          </a:p>
          <a:p>
            <a:pPr lvl="0"/>
            <a:r>
              <a:rPr lang="en-US" dirty="0" err="1" smtClean="0"/>
              <a:t>sendus</a:t>
            </a:r>
            <a:r>
              <a:rPr lang="en-US" dirty="0" smtClean="0"/>
              <a:t>, </a:t>
            </a:r>
            <a:r>
              <a:rPr lang="en-US" dirty="0" err="1" smtClean="0"/>
              <a:t>sincill</a:t>
            </a:r>
            <a:r>
              <a:rPr lang="en-US" dirty="0" smtClean="0"/>
              <a:t> </a:t>
            </a:r>
            <a:r>
              <a:rPr lang="en-US" dirty="0" err="1" smtClean="0"/>
              <a:t>aceperibus</a:t>
            </a:r>
            <a:r>
              <a:rPr lang="en-US" dirty="0" smtClean="0"/>
              <a:t> </a:t>
            </a:r>
            <a:r>
              <a:rPr lang="en-US" dirty="0" err="1" smtClean="0"/>
              <a:t>andit</a:t>
            </a:r>
            <a:r>
              <a:rPr lang="en-US" dirty="0" smtClean="0"/>
              <a:t> </a:t>
            </a:r>
            <a:r>
              <a:rPr lang="en-US" dirty="0" err="1" smtClean="0"/>
              <a:t>volore</a:t>
            </a:r>
            <a:r>
              <a:rPr lang="en-US" dirty="0" smtClean="0"/>
              <a:t> </a:t>
            </a:r>
            <a:r>
              <a:rPr lang="en-US" dirty="0" err="1" smtClean="0"/>
              <a:t>volorion</a:t>
            </a:r>
            <a:r>
              <a:rPr lang="en-US" dirty="0" smtClean="0"/>
              <a:t> res et</a:t>
            </a:r>
          </a:p>
          <a:p>
            <a:pPr lvl="0"/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verum</a:t>
            </a:r>
            <a:r>
              <a:rPr lang="en-US" dirty="0" smtClean="0"/>
              <a:t> quo </a:t>
            </a:r>
            <a:r>
              <a:rPr lang="en-US" dirty="0" err="1" smtClean="0"/>
              <a:t>dolut</a:t>
            </a:r>
            <a:r>
              <a:rPr lang="en-US" dirty="0" smtClean="0"/>
              <a:t> </a:t>
            </a:r>
            <a:r>
              <a:rPr lang="en-US" dirty="0" err="1" smtClean="0"/>
              <a:t>inctoremque</a:t>
            </a:r>
            <a:r>
              <a:rPr lang="en-US" dirty="0" smtClean="0"/>
              <a:t> </a:t>
            </a:r>
            <a:r>
              <a:rPr lang="en-US" dirty="0" err="1" smtClean="0"/>
              <a:t>quamenem</a:t>
            </a:r>
            <a:r>
              <a:rPr lang="en-US" dirty="0" smtClean="0"/>
              <a:t> </a:t>
            </a:r>
            <a:r>
              <a:rPr lang="en-US" dirty="0" err="1" smtClean="0"/>
              <a:t>aliqui</a:t>
            </a:r>
            <a:endParaRPr lang="en-US" dirty="0" smtClean="0"/>
          </a:p>
          <a:p>
            <a:pPr lvl="0"/>
            <a:r>
              <a:rPr lang="en-US" dirty="0" err="1" smtClean="0"/>
              <a:t>ressequist</a:t>
            </a:r>
            <a:r>
              <a:rPr lang="en-US" dirty="0" smtClean="0"/>
              <a:t>, </a:t>
            </a:r>
            <a:r>
              <a:rPr lang="en-US" dirty="0" err="1" smtClean="0"/>
              <a:t>consequ</a:t>
            </a:r>
            <a:r>
              <a:rPr lang="en-US" dirty="0" smtClean="0"/>
              <a:t> </a:t>
            </a:r>
            <a:r>
              <a:rPr lang="en-US" dirty="0" err="1" smtClean="0"/>
              <a:t>odicienia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invent </a:t>
            </a:r>
            <a:r>
              <a:rPr lang="en-US" dirty="0" err="1" smtClean="0"/>
              <a:t>ut</a:t>
            </a:r>
            <a:r>
              <a:rPr lang="en-US" dirty="0" smtClean="0"/>
              <a:t> et </a:t>
            </a:r>
            <a:r>
              <a:rPr lang="en-US" dirty="0" err="1" smtClean="0"/>
              <a:t>aut</a:t>
            </a:r>
            <a:r>
              <a:rPr lang="en-US" dirty="0" smtClean="0"/>
              <a:t> re</a:t>
            </a:r>
          </a:p>
          <a:p>
            <a:pPr lvl="0"/>
            <a:r>
              <a:rPr lang="en-US" dirty="0" err="1" smtClean="0"/>
              <a:t>nonsera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voloria</a:t>
            </a:r>
            <a:r>
              <a:rPr lang="en-US" dirty="0" smtClean="0"/>
              <a:t> </a:t>
            </a:r>
            <a:r>
              <a:rPr lang="en-US" dirty="0" err="1" smtClean="0"/>
              <a:t>quassi</a:t>
            </a:r>
            <a:r>
              <a:rPr lang="en-US" dirty="0" smtClean="0"/>
              <a:t> </a:t>
            </a:r>
            <a:r>
              <a:rPr lang="en-US" dirty="0" err="1" smtClean="0"/>
              <a:t>invel</a:t>
            </a:r>
            <a:r>
              <a:rPr lang="en-US" dirty="0" smtClean="0"/>
              <a:t> ma </a:t>
            </a:r>
            <a:r>
              <a:rPr lang="en-US" dirty="0" err="1" smtClean="0"/>
              <a:t>voluptata</a:t>
            </a:r>
            <a:r>
              <a:rPr lang="en-US" dirty="0" smtClean="0"/>
              <a:t> </a:t>
            </a:r>
            <a:r>
              <a:rPr lang="en-US" dirty="0" err="1" smtClean="0"/>
              <a:t>exceped</a:t>
            </a:r>
            <a:endParaRPr lang="en-US" dirty="0" smtClean="0"/>
          </a:p>
          <a:p>
            <a:pPr lvl="0"/>
            <a:r>
              <a:rPr lang="en-US" dirty="0" err="1" smtClean="0"/>
              <a:t>que</a:t>
            </a:r>
            <a:r>
              <a:rPr lang="en-US" dirty="0" smtClean="0"/>
              <a:t> et </a:t>
            </a:r>
            <a:r>
              <a:rPr lang="en-US" dirty="0" err="1" smtClean="0"/>
              <a:t>ommodi</a:t>
            </a:r>
            <a:r>
              <a:rPr lang="en-US" dirty="0" smtClean="0"/>
              <a:t> </a:t>
            </a:r>
            <a:r>
              <a:rPr lang="en-US" dirty="0" err="1" smtClean="0"/>
              <a:t>offi</a:t>
            </a:r>
            <a:r>
              <a:rPr lang="en-US" dirty="0" smtClean="0"/>
              <a:t> </a:t>
            </a:r>
            <a:r>
              <a:rPr lang="en-US" dirty="0" err="1" smtClean="0"/>
              <a:t>cimint</a:t>
            </a:r>
            <a:r>
              <a:rPr lang="en-US" dirty="0" smtClean="0"/>
              <a:t>, </a:t>
            </a:r>
            <a:r>
              <a:rPr lang="en-US" dirty="0" err="1" smtClean="0"/>
              <a:t>omnimusdanis</a:t>
            </a:r>
            <a:r>
              <a:rPr lang="en-US" dirty="0" smtClean="0"/>
              <a:t> </a:t>
            </a:r>
            <a:r>
              <a:rPr lang="en-US" dirty="0" err="1" smtClean="0"/>
              <a:t>destrum</a:t>
            </a:r>
            <a:endParaRPr lang="en-US" dirty="0" smtClean="0"/>
          </a:p>
          <a:p>
            <a:pPr lvl="0"/>
            <a:r>
              <a:rPr lang="en-US" dirty="0" err="1" smtClean="0"/>
              <a:t>quasitiosto</a:t>
            </a:r>
            <a:r>
              <a:rPr lang="en-US" dirty="0" smtClean="0"/>
              <a:t> dolor </a:t>
            </a:r>
            <a:r>
              <a:rPr lang="en-US" dirty="0" err="1" smtClean="0"/>
              <a:t>acius</a:t>
            </a:r>
            <a:r>
              <a:rPr lang="en-US" dirty="0" smtClean="0"/>
              <a:t>, </a:t>
            </a:r>
            <a:r>
              <a:rPr lang="en-US" dirty="0" err="1" smtClean="0"/>
              <a:t>quiam</a:t>
            </a:r>
            <a:r>
              <a:rPr lang="en-US" dirty="0" smtClean="0"/>
              <a:t> et </a:t>
            </a:r>
            <a:r>
              <a:rPr lang="en-US" dirty="0" err="1" smtClean="0"/>
              <a:t>molorem</a:t>
            </a:r>
            <a:r>
              <a:rPr lang="en-US" dirty="0" smtClean="0"/>
              <a:t> </a:t>
            </a:r>
            <a:r>
              <a:rPr lang="en-US" dirty="0" err="1" smtClean="0"/>
              <a:t>quidis</a:t>
            </a:r>
            <a:endParaRPr lang="en-US" dirty="0" smtClean="0"/>
          </a:p>
          <a:p>
            <a:pPr lvl="0"/>
            <a:r>
              <a:rPr lang="en-US" dirty="0" err="1" smtClean="0"/>
              <a:t>magnimp</a:t>
            </a:r>
            <a:r>
              <a:rPr lang="en-US" dirty="0" smtClean="0"/>
              <a:t> </a:t>
            </a:r>
            <a:r>
              <a:rPr lang="en-US" dirty="0" err="1" smtClean="0"/>
              <a:t>oratur</a:t>
            </a:r>
            <a:r>
              <a:rPr lang="en-US" dirty="0" smtClean="0"/>
              <a:t>, </a:t>
            </a:r>
            <a:r>
              <a:rPr lang="en-US" dirty="0" err="1" smtClean="0"/>
              <a:t>sitibus</a:t>
            </a:r>
            <a:r>
              <a:rPr lang="en-US" dirty="0" smtClean="0"/>
              <a:t> </a:t>
            </a:r>
            <a:r>
              <a:rPr lang="en-US" dirty="0" err="1" smtClean="0"/>
              <a:t>eliquiae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volor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n-US" dirty="0" smtClean="0"/>
              <a:t> </a:t>
            </a:r>
            <a:r>
              <a:rPr lang="en-US" dirty="0" err="1" smtClean="0"/>
              <a:t>fugia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vollabo</a:t>
            </a:r>
            <a:r>
              <a:rPr lang="en-US" dirty="0" smtClean="0"/>
              <a:t> </a:t>
            </a:r>
            <a:r>
              <a:rPr lang="en-US" dirty="0" err="1" smtClean="0"/>
              <a:t>ritati</a:t>
            </a:r>
            <a:r>
              <a:rPr lang="en-US" dirty="0" smtClean="0"/>
              <a:t> </a:t>
            </a:r>
            <a:r>
              <a:rPr lang="en-US" dirty="0" err="1" smtClean="0"/>
              <a:t>nectur</a:t>
            </a:r>
            <a:r>
              <a:rPr lang="en-US" dirty="0" smtClean="0"/>
              <a:t>, </a:t>
            </a:r>
            <a:r>
              <a:rPr lang="en-US" dirty="0" err="1" smtClean="0"/>
              <a:t>eum</a:t>
            </a:r>
            <a:r>
              <a:rPr lang="en-US" dirty="0" smtClean="0"/>
              <a:t> sit repel </a:t>
            </a:r>
            <a:r>
              <a:rPr lang="en-US" dirty="0" err="1" smtClean="0"/>
              <a:t>illit</a:t>
            </a:r>
            <a:r>
              <a:rPr lang="en-US" dirty="0" smtClean="0"/>
              <a:t> </a:t>
            </a:r>
            <a:r>
              <a:rPr lang="en-US" dirty="0" err="1" smtClean="0"/>
              <a:t>aditioressit</a:t>
            </a:r>
            <a:endParaRPr lang="en-US" dirty="0" smtClean="0"/>
          </a:p>
          <a:p>
            <a:pPr lvl="0"/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quiam</a:t>
            </a:r>
            <a:r>
              <a:rPr lang="en-US" dirty="0" smtClean="0"/>
              <a:t> </a:t>
            </a:r>
            <a:r>
              <a:rPr lang="en-US" dirty="0" err="1" smtClean="0"/>
              <a:t>inus</a:t>
            </a:r>
            <a:r>
              <a:rPr lang="en-US" dirty="0" smtClean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99" y="6817011"/>
            <a:ext cx="1726401" cy="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87E9-E601-40E1-AA72-A27F8DCE18E1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5538211"/>
            <a:ext cx="10363200" cy="1711737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3652906"/>
            <a:ext cx="10363200" cy="188530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44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89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34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7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723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68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61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57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58E4-6B07-4FA0-9572-D7BBA5667935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2527706"/>
            <a:ext cx="7213600" cy="714819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2527706"/>
            <a:ext cx="7213600" cy="714819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82D2-2370-4E74-9B55-8EE3C065743B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43642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929198"/>
            <a:ext cx="5386917" cy="80399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470" indent="0">
              <a:buNone/>
              <a:defRPr sz="2600" b="1"/>
            </a:lvl2pPr>
            <a:lvl3pPr marL="1188940" indent="0">
              <a:buNone/>
              <a:defRPr sz="2300" b="1"/>
            </a:lvl3pPr>
            <a:lvl4pPr marL="1783410" indent="0">
              <a:buNone/>
              <a:defRPr sz="2100" b="1"/>
            </a:lvl4pPr>
            <a:lvl5pPr marL="2377880" indent="0">
              <a:buNone/>
              <a:defRPr sz="2100" b="1"/>
            </a:lvl5pPr>
            <a:lvl6pPr marL="2972350" indent="0">
              <a:buNone/>
              <a:defRPr sz="2100" b="1"/>
            </a:lvl6pPr>
            <a:lvl7pPr marL="3566820" indent="0">
              <a:buNone/>
              <a:defRPr sz="2100" b="1"/>
            </a:lvl7pPr>
            <a:lvl8pPr marL="4161290" indent="0">
              <a:buNone/>
              <a:defRPr sz="2100" b="1"/>
            </a:lvl8pPr>
            <a:lvl9pPr marL="4755760" indent="0">
              <a:buNone/>
              <a:defRPr sz="2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733195"/>
            <a:ext cx="5386917" cy="49656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929198"/>
            <a:ext cx="5389033" cy="80399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470" indent="0">
              <a:buNone/>
              <a:defRPr sz="2600" b="1"/>
            </a:lvl2pPr>
            <a:lvl3pPr marL="1188940" indent="0">
              <a:buNone/>
              <a:defRPr sz="2300" b="1"/>
            </a:lvl3pPr>
            <a:lvl4pPr marL="1783410" indent="0">
              <a:buNone/>
              <a:defRPr sz="2100" b="1"/>
            </a:lvl4pPr>
            <a:lvl5pPr marL="2377880" indent="0">
              <a:buNone/>
              <a:defRPr sz="2100" b="1"/>
            </a:lvl5pPr>
            <a:lvl6pPr marL="2972350" indent="0">
              <a:buNone/>
              <a:defRPr sz="2100" b="1"/>
            </a:lvl6pPr>
            <a:lvl7pPr marL="3566820" indent="0">
              <a:buNone/>
              <a:defRPr sz="2100" b="1"/>
            </a:lvl7pPr>
            <a:lvl8pPr marL="4161290" indent="0">
              <a:buNone/>
              <a:defRPr sz="2100" b="1"/>
            </a:lvl8pPr>
            <a:lvl9pPr marL="4755760" indent="0">
              <a:buNone/>
              <a:defRPr sz="2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733195"/>
            <a:ext cx="5389033" cy="49656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DB9-0B63-441D-B033-0FD5374D1E8C}" type="datetime1">
              <a:rPr lang="en-US" smtClean="0"/>
              <a:t>3/28/2019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A673-416B-45EB-8B48-4D08BD5D4B10}" type="datetime1">
              <a:rPr lang="en-US" smtClean="0"/>
              <a:t>3/28/2019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DD-E257-4CE3-824D-BB273F296307}" type="datetime1">
              <a:rPr lang="en-US" smtClean="0"/>
              <a:t>3/28/2019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343147"/>
            <a:ext cx="4011084" cy="146036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343148"/>
            <a:ext cx="6815667" cy="735568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803511"/>
            <a:ext cx="4011084" cy="5895320"/>
          </a:xfrm>
        </p:spPr>
        <p:txBody>
          <a:bodyPr/>
          <a:lstStyle>
            <a:lvl1pPr marL="0" indent="0">
              <a:buNone/>
              <a:defRPr sz="1800"/>
            </a:lvl1pPr>
            <a:lvl2pPr marL="594470" indent="0">
              <a:buNone/>
              <a:defRPr sz="1600"/>
            </a:lvl2pPr>
            <a:lvl3pPr marL="1188940" indent="0">
              <a:buNone/>
              <a:defRPr sz="1300"/>
            </a:lvl3pPr>
            <a:lvl4pPr marL="1783410" indent="0">
              <a:buNone/>
              <a:defRPr sz="1200"/>
            </a:lvl4pPr>
            <a:lvl5pPr marL="2377880" indent="0">
              <a:buNone/>
              <a:defRPr sz="1200"/>
            </a:lvl5pPr>
            <a:lvl6pPr marL="2972350" indent="0">
              <a:buNone/>
              <a:defRPr sz="1200"/>
            </a:lvl6pPr>
            <a:lvl7pPr marL="3566820" indent="0">
              <a:buNone/>
              <a:defRPr sz="1200"/>
            </a:lvl7pPr>
            <a:lvl8pPr marL="4161290" indent="0">
              <a:buNone/>
              <a:defRPr sz="1200"/>
            </a:lvl8pPr>
            <a:lvl9pPr marL="4755760" indent="0">
              <a:buNone/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8F3C-2C4E-42EF-9A3C-C843E9DE9E00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6032978"/>
            <a:ext cx="7315200" cy="71222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770082"/>
            <a:ext cx="7315200" cy="5171123"/>
          </a:xfrm>
        </p:spPr>
        <p:txBody>
          <a:bodyPr/>
          <a:lstStyle>
            <a:lvl1pPr marL="0" indent="0">
              <a:buNone/>
              <a:defRPr sz="4200"/>
            </a:lvl1pPr>
            <a:lvl2pPr marL="594470" indent="0">
              <a:buNone/>
              <a:defRPr sz="3600"/>
            </a:lvl2pPr>
            <a:lvl3pPr marL="1188940" indent="0">
              <a:buNone/>
              <a:defRPr sz="3100"/>
            </a:lvl3pPr>
            <a:lvl4pPr marL="1783410" indent="0">
              <a:buNone/>
              <a:defRPr sz="2600"/>
            </a:lvl4pPr>
            <a:lvl5pPr marL="2377880" indent="0">
              <a:buNone/>
              <a:defRPr sz="2600"/>
            </a:lvl5pPr>
            <a:lvl6pPr marL="2972350" indent="0">
              <a:buNone/>
              <a:defRPr sz="2600"/>
            </a:lvl6pPr>
            <a:lvl7pPr marL="3566820" indent="0">
              <a:buNone/>
              <a:defRPr sz="2600"/>
            </a:lvl7pPr>
            <a:lvl8pPr marL="4161290" indent="0">
              <a:buNone/>
              <a:defRPr sz="2600"/>
            </a:lvl8pPr>
            <a:lvl9pPr marL="4755760" indent="0">
              <a:buNone/>
              <a:defRPr sz="26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6745203"/>
            <a:ext cx="7315200" cy="1011481"/>
          </a:xfrm>
        </p:spPr>
        <p:txBody>
          <a:bodyPr/>
          <a:lstStyle>
            <a:lvl1pPr marL="0" indent="0">
              <a:buNone/>
              <a:defRPr sz="1800"/>
            </a:lvl1pPr>
            <a:lvl2pPr marL="594470" indent="0">
              <a:buNone/>
              <a:defRPr sz="1600"/>
            </a:lvl2pPr>
            <a:lvl3pPr marL="1188940" indent="0">
              <a:buNone/>
              <a:defRPr sz="1300"/>
            </a:lvl3pPr>
            <a:lvl4pPr marL="1783410" indent="0">
              <a:buNone/>
              <a:defRPr sz="1200"/>
            </a:lvl4pPr>
            <a:lvl5pPr marL="2377880" indent="0">
              <a:buNone/>
              <a:defRPr sz="1200"/>
            </a:lvl5pPr>
            <a:lvl6pPr marL="2972350" indent="0">
              <a:buNone/>
              <a:defRPr sz="1200"/>
            </a:lvl6pPr>
            <a:lvl7pPr marL="3566820" indent="0">
              <a:buNone/>
              <a:defRPr sz="1200"/>
            </a:lvl7pPr>
            <a:lvl8pPr marL="4161290" indent="0">
              <a:buNone/>
              <a:defRPr sz="1200"/>
            </a:lvl8pPr>
            <a:lvl9pPr marL="4755760" indent="0">
              <a:buNone/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2103-98E8-4D82-B9E7-3F0B70559D8B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436423"/>
          </a:xfrm>
          <a:prstGeom prst="rect">
            <a:avLst/>
          </a:prstGeom>
        </p:spPr>
        <p:txBody>
          <a:bodyPr vert="horz" lIns="118894" tIns="59446" rIns="118894" bIns="59446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010994"/>
            <a:ext cx="10972800" cy="5687837"/>
          </a:xfrm>
          <a:prstGeom prst="rect">
            <a:avLst/>
          </a:prstGeom>
        </p:spPr>
        <p:txBody>
          <a:bodyPr vert="horz" lIns="118894" tIns="59446" rIns="118894" bIns="59446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7988110"/>
            <a:ext cx="2844800" cy="458857"/>
          </a:xfrm>
          <a:prstGeom prst="rect">
            <a:avLst/>
          </a:prstGeom>
        </p:spPr>
        <p:txBody>
          <a:bodyPr vert="horz" lIns="118894" tIns="59446" rIns="118894" bIns="594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60F8-1902-47B6-994B-DBEAD7D1C543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7988110"/>
            <a:ext cx="3860800" cy="458857"/>
          </a:xfrm>
          <a:prstGeom prst="rect">
            <a:avLst/>
          </a:prstGeom>
        </p:spPr>
        <p:txBody>
          <a:bodyPr vert="horz" lIns="118894" tIns="59446" rIns="118894" bIns="594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7988110"/>
            <a:ext cx="2844800" cy="458857"/>
          </a:xfrm>
          <a:prstGeom prst="rect">
            <a:avLst/>
          </a:prstGeom>
        </p:spPr>
        <p:txBody>
          <a:bodyPr vert="horz" lIns="118894" tIns="59446" rIns="118894" bIns="594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188940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853" indent="-445853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6014" indent="-371544" algn="l" defTabSz="11889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617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064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511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958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405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52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2995" indent="-297235" algn="l" defTabSz="11889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447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94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341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88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235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82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129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55760" algn="l" defTabSz="118894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56537"/>
            <a:ext cx="10363200" cy="175181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JEDNÁNÍ ANALYTICKÉ KOMISE DOHODOVACÍHO ŘÍZENÍ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5563388"/>
            <a:ext cx="3219450" cy="1751812"/>
          </a:xfrm>
          <a:prstGeom prst="rect">
            <a:avLst/>
          </a:prstGeom>
        </p:spPr>
        <p:txBody>
          <a:bodyPr vert="horz" lIns="118894" tIns="59446" rIns="118894" bIns="59446" rtlCol="0" anchor="b">
            <a:normAutofit/>
          </a:bodyPr>
          <a:lstStyle>
            <a:lvl1pPr algn="l" defTabSz="118894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26. 3. 2019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1350" y="5583226"/>
            <a:ext cx="4286250" cy="1751812"/>
          </a:xfrm>
          <a:prstGeom prst="rect">
            <a:avLst/>
          </a:prstGeom>
        </p:spPr>
        <p:txBody>
          <a:bodyPr vert="horz" lIns="118894" tIns="59446" rIns="118894" bIns="59446" rtlCol="0" anchor="b">
            <a:normAutofit/>
          </a:bodyPr>
          <a:lstStyle>
            <a:lvl1pPr algn="l" defTabSz="118894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Ing. Jiří Mrázek, </a:t>
            </a:r>
            <a:r>
              <a:rPr lang="cs-CZ" dirty="0" err="1" smtClean="0"/>
              <a:t>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péči praktických lékařů </a:t>
            </a:r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(</a:t>
            </a:r>
            <a:r>
              <a:rPr lang="cs-CZ" sz="3200" dirty="0">
                <a:solidFill>
                  <a:schemeClr val="bg1"/>
                </a:solidFill>
              </a:rPr>
              <a:t>odbornosti </a:t>
            </a:r>
            <a:r>
              <a:rPr lang="cs-CZ" sz="3200" dirty="0" smtClean="0">
                <a:solidFill>
                  <a:schemeClr val="bg1"/>
                </a:solidFill>
              </a:rPr>
              <a:t>001, 002</a:t>
            </a:r>
            <a:r>
              <a:rPr lang="cs-CZ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gynekologickou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4000"/>
            <a:ext cx="10152000" cy="56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rehabilitační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1"/>
            <a:ext cx="10152000" cy="56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Diagnostickou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4000"/>
            <a:ext cx="10152000" cy="56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7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laboratoře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737200" y="7989103"/>
            <a:ext cx="2844800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t>14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4000"/>
            <a:ext cx="10152000" cy="56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radiologii a zobrazovací </a:t>
            </a:r>
            <a:r>
              <a:rPr lang="pl-PL" sz="3200" dirty="0" smtClean="0">
                <a:solidFill>
                  <a:schemeClr val="bg1"/>
                </a:solidFill>
              </a:rPr>
              <a:t>metody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7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domácí zdravotní péči (odbornosti 925, 911, 914, 916 a 921)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Náklady na specializovanou ambulantní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</a:t>
            </a:r>
            <a:r>
              <a:rPr lang="cs-CZ" sz="3200" dirty="0" smtClean="0">
                <a:solidFill>
                  <a:schemeClr val="bg1"/>
                </a:solidFill>
              </a:rPr>
              <a:t>specializovanou ambulantní péči (bez cl a </a:t>
            </a:r>
            <a:r>
              <a:rPr lang="cs-CZ" sz="3200" dirty="0" err="1" smtClean="0">
                <a:solidFill>
                  <a:schemeClr val="bg1"/>
                </a:solidFill>
              </a:rPr>
              <a:t>odb</a:t>
            </a:r>
            <a:r>
              <a:rPr lang="cs-CZ" sz="3200" dirty="0" smtClean="0">
                <a:solidFill>
                  <a:schemeClr val="bg1"/>
                </a:solidFill>
              </a:rPr>
              <a:t>. 901, 903, 128, 403)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18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7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ošetřovatelskou a rehabilitační péči u PZSS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3999"/>
            <a:ext cx="10152000" cy="567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6400" y="2628900"/>
            <a:ext cx="10277295" cy="54673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Úvod, organizační záležitosti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Vyhodnocení finančních ukazatelů za roky 2013 až 2018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Příjmy systému </a:t>
            </a:r>
            <a:r>
              <a:rPr lang="cs-CZ" sz="2800" dirty="0" err="1" smtClean="0">
                <a:solidFill>
                  <a:schemeClr val="tx1"/>
                </a:solidFill>
              </a:rPr>
              <a:t>v.z.p</a:t>
            </a:r>
            <a:r>
              <a:rPr lang="cs-CZ" sz="2800" dirty="0" smtClean="0">
                <a:solidFill>
                  <a:schemeClr val="tx1"/>
                </a:solidFill>
              </a:rPr>
              <a:t>. v letech 2013 až 2018 a odhad příjmů na roky 2019 a 2020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Diskuze nad Zprávou AK DŘ za rok 2018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Různé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6400" y="1105200"/>
            <a:ext cx="10277295" cy="660401"/>
          </a:xfrm>
          <a:prstGeom prst="rect">
            <a:avLst/>
          </a:prstGeom>
          <a:solidFill>
            <a:srgbClr val="EA0000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>
                <a:solidFill>
                  <a:schemeClr val="bg1"/>
                </a:solidFill>
              </a:rPr>
              <a:t>Program jednání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ústavní péči celkem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0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nemocnicích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4000"/>
            <a:ext cx="10152000" cy="56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Náklady na centrová léčiva v nemocnicích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4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</a:t>
            </a:r>
            <a:r>
              <a:rPr lang="pl-PL" sz="3200" dirty="0" smtClean="0">
                <a:solidFill>
                  <a:schemeClr val="bg1"/>
                </a:solidFill>
              </a:rPr>
              <a:t>nemocnicích (bez centrových léčiv)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1"/>
            <a:ext cx="10152000" cy="56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6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OLÚ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881" cy="568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(samostatných) LDN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5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v (samostatných) OL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9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lázeňskou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27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1"/>
            <a:ext cx="10152000" cy="56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dopravu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4000"/>
            <a:ext cx="10152000" cy="56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zdravotnickou záchrannou službu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29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9" y="2124000"/>
            <a:ext cx="10152000" cy="56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00" y="1105200"/>
            <a:ext cx="10277295" cy="660401"/>
          </a:xfrm>
          <a:solidFill>
            <a:srgbClr val="EA0000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Členové AK DŘ – zdravotní pojišťovny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3240000"/>
            <a:ext cx="10152000" cy="304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léky vydané na recepty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Náklady na zdravotnické prostředky vydané na poukazy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1"/>
            <a:ext cx="10152000" cy="56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8"/>
            <a:ext cx="10194797" cy="102235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3200" dirty="0" smtClean="0">
                <a:solidFill>
                  <a:schemeClr val="bg1"/>
                </a:solidFill>
              </a:rPr>
              <a:t>KUMULOVANÉ NÁRŮSTY PŘÍJMŮ A NÁKLADŮ V JEDNOTLIVÝCH SEGMENTECH MEZI ROKY 2013 A 2018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9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8"/>
            <a:ext cx="10194797" cy="102235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pl-PL" sz="3200" dirty="0" smtClean="0">
                <a:solidFill>
                  <a:schemeClr val="bg1"/>
                </a:solidFill>
              </a:rPr>
              <a:t>ROZLOŽENÍ NÁKLADŮ NA ZDRAVOTNÍ PÉČI DLE JEDNOTLIVÝCH SEGMENTŮ V % V ROCE 2018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33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0" y="2304000"/>
            <a:ext cx="7488000" cy="536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400" y="2152950"/>
            <a:ext cx="10277295" cy="1523700"/>
          </a:xfrm>
          <a:prstGeom prst="rect">
            <a:avLst/>
          </a:prstGeom>
          <a:solidFill>
            <a:srgbClr val="EA0000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bg1"/>
                </a:solidFill>
              </a:rPr>
              <a:t>Vývoj příjmů systému v.z.p. a odhad na roky </a:t>
            </a:r>
            <a:r>
              <a:rPr lang="pl-PL" sz="4400" dirty="0" smtClean="0">
                <a:solidFill>
                  <a:schemeClr val="bg1"/>
                </a:solidFill>
              </a:rPr>
              <a:t>2019 </a:t>
            </a:r>
            <a:r>
              <a:rPr lang="pl-PL" sz="4400" dirty="0">
                <a:solidFill>
                  <a:schemeClr val="bg1"/>
                </a:solidFill>
              </a:rPr>
              <a:t>a </a:t>
            </a:r>
            <a:r>
              <a:rPr lang="pl-PL" sz="4400" dirty="0" smtClean="0">
                <a:solidFill>
                  <a:schemeClr val="bg1"/>
                </a:solidFill>
              </a:rPr>
              <a:t>2020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Vývoj příjmů systému v.z.p. v ČR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809200" y="7988110"/>
            <a:ext cx="2844800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59366" y="7682572"/>
            <a:ext cx="10260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Poznámka pro rok 2017: </a:t>
            </a:r>
            <a:r>
              <a:rPr lang="cs-CZ" sz="1600" b="1" dirty="0"/>
              <a:t>pro srovnatelnost odhad výběru pojistného za období 18.11. - 17.12.2017 ve výši 19,06 mld. Kč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2124001"/>
            <a:ext cx="10152000" cy="55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Odhad příjmů systému v.z.p. na roky </a:t>
            </a:r>
            <a:r>
              <a:rPr lang="pl-PL" sz="3200" dirty="0" smtClean="0">
                <a:solidFill>
                  <a:schemeClr val="bg1"/>
                </a:solidFill>
              </a:rPr>
              <a:t>2019 </a:t>
            </a:r>
            <a:r>
              <a:rPr lang="pl-PL" sz="3200" dirty="0">
                <a:solidFill>
                  <a:schemeClr val="bg1"/>
                </a:solidFill>
              </a:rPr>
              <a:t>a </a:t>
            </a:r>
            <a:r>
              <a:rPr lang="pl-PL" sz="3200" dirty="0" smtClean="0">
                <a:solidFill>
                  <a:schemeClr val="bg1"/>
                </a:solidFill>
              </a:rPr>
              <a:t>2020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36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237785" y="5575609"/>
            <a:ext cx="9947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/>
              <a:t>*) z 12. přerozdělení </a:t>
            </a:r>
            <a:r>
              <a:rPr lang="cs-CZ" sz="1500" b="1" dirty="0" smtClean="0"/>
              <a:t>výběr </a:t>
            </a:r>
            <a:r>
              <a:rPr lang="cs-CZ" sz="1500" b="1" dirty="0"/>
              <a:t>pojistného </a:t>
            </a:r>
            <a:r>
              <a:rPr lang="cs-CZ" sz="1500" b="1" dirty="0" smtClean="0"/>
              <a:t>jen za </a:t>
            </a:r>
            <a:r>
              <a:rPr lang="cs-CZ" sz="1500" b="1" dirty="0"/>
              <a:t>období 18.11. - 30.11.2017 ve výši 3,46 mld. </a:t>
            </a:r>
            <a:r>
              <a:rPr lang="cs-CZ" sz="1500" b="1" dirty="0" smtClean="0"/>
              <a:t>Kč</a:t>
            </a:r>
          </a:p>
          <a:p>
            <a:r>
              <a:rPr lang="cs-CZ" sz="1500" b="1" dirty="0"/>
              <a:t>**) pro srovnatelnost odhad výběru pojistného za období 18.11. - 17.12.2017 ve výši </a:t>
            </a:r>
            <a:r>
              <a:rPr lang="cs-CZ" sz="1500" b="1" dirty="0" smtClean="0"/>
              <a:t>19,06 </a:t>
            </a:r>
            <a:r>
              <a:rPr lang="cs-CZ" sz="1500" b="1" dirty="0"/>
              <a:t>mld. Kč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916000"/>
            <a:ext cx="9798044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400" y="2152950"/>
            <a:ext cx="10277295" cy="1523700"/>
          </a:xfrm>
          <a:prstGeom prst="rect">
            <a:avLst/>
          </a:prstGeom>
          <a:solidFill>
            <a:srgbClr val="EA0000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bg1"/>
                </a:solidFill>
              </a:rPr>
              <a:t>Zpráva Analytické komise DŘ za rok </a:t>
            </a:r>
            <a:r>
              <a:rPr lang="pl-PL" sz="4400" dirty="0" smtClean="0">
                <a:solidFill>
                  <a:schemeClr val="bg1"/>
                </a:solidFill>
              </a:rPr>
              <a:t>2018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56537"/>
            <a:ext cx="10363200" cy="175181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Děkuji za pozornost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44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503" y="1104898"/>
            <a:ext cx="10277295" cy="660401"/>
          </a:xfrm>
          <a:prstGeom prst="rect">
            <a:avLst/>
          </a:prstGeom>
          <a:solidFill>
            <a:srgbClr val="EA0000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</a:rPr>
              <a:t>Členové AK DŘ – poskytovatelé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4</a:t>
            </a:fld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" y="2505076"/>
            <a:ext cx="10294936" cy="47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9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6400" y="2628900"/>
            <a:ext cx="10277295" cy="5467350"/>
          </a:xfrm>
        </p:spPr>
        <p:txBody>
          <a:bodyPr>
            <a:normAutofit/>
          </a:bodyPr>
          <a:lstStyle/>
          <a:p>
            <a:r>
              <a:rPr lang="cs-CZ" sz="2800" u="sng" dirty="0" smtClean="0">
                <a:solidFill>
                  <a:schemeClr val="tx1"/>
                </a:solidFill>
              </a:rPr>
              <a:t>Výňatek z jednacího řádu:</a:t>
            </a:r>
          </a:p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Jednání je schopno se usnášet, je-li přítomna více než polovina všech zástupců zdravotních pojišťoven a více než polovina všech zástupců skupin poskytovatelů.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K platnosti rozhodnutí je třeba souhlasu více než dvou třetin přítomných zástupců zdravotních pojišťoven a více než dvou třetin přítomných zástupců skupin poskytovatelů. 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6400" y="1105200"/>
            <a:ext cx="10277295" cy="660401"/>
          </a:xfrm>
          <a:prstGeom prst="rect">
            <a:avLst/>
          </a:prstGeom>
          <a:solidFill>
            <a:srgbClr val="EA0000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>
                <a:solidFill>
                  <a:schemeClr val="bg1"/>
                </a:solidFill>
              </a:rPr>
              <a:t>Jednací řád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400" y="2152950"/>
            <a:ext cx="10277295" cy="1523700"/>
          </a:xfrm>
          <a:prstGeom prst="rect">
            <a:avLst/>
          </a:prstGeom>
          <a:solidFill>
            <a:srgbClr val="EA0000"/>
          </a:solidFill>
        </p:spPr>
        <p:txBody>
          <a:bodyPr vert="horz" lIns="118894" tIns="59446" rIns="118894" bIns="59446" rtlCol="0" anchor="t">
            <a:normAutofit/>
          </a:bodyPr>
          <a:lstStyle>
            <a:lvl1pPr algn="ctr" defTabSz="118894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 smtClean="0">
                <a:solidFill>
                  <a:schemeClr val="bg1"/>
                </a:solidFill>
              </a:rPr>
              <a:t>Vyhodnocení finančních ukazatelů za roky 2013 až 2018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100330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zdravotní péči čerpané z oddílu A  základního fondu zdravotního pojištění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9"/>
            <a:ext cx="10194797" cy="73660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Celkové náklady na ambulantní 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1"/>
            <a:ext cx="10152000" cy="56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3" y="882648"/>
            <a:ext cx="10194797" cy="73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náklady na </a:t>
            </a:r>
            <a:r>
              <a:rPr lang="cs-CZ" sz="3200" dirty="0" smtClean="0">
                <a:solidFill>
                  <a:schemeClr val="bg1"/>
                </a:solidFill>
              </a:rPr>
              <a:t>stomatologickou </a:t>
            </a:r>
            <a:r>
              <a:rPr lang="cs-CZ" sz="3200" dirty="0">
                <a:solidFill>
                  <a:schemeClr val="bg1"/>
                </a:solidFill>
              </a:rPr>
              <a:t>péči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2124000"/>
            <a:ext cx="10152000" cy="568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odpov_x00ed_d_x00e1_ xmlns="10188f33-29c6-449c-8167-3cfe9f2189f7">
      <UserInfo>
        <DisplayName>Váňová Kamila Mgr. (VZP ČR Ústředí)</DisplayName>
        <AccountId>5565</AccountId>
        <AccountType/>
      </UserInfo>
    </Zodpov_x00ed_d_x00e1_>
    <VZP_Counter xmlns="132fe20e-6c8e-4b23-ada2-ee3ef4468e07">4</VZP_Cou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F8318B19AC64A834F4A747FDFC862" ma:contentTypeVersion="10" ma:contentTypeDescription="Vytvořit nový dokument" ma:contentTypeScope="" ma:versionID="20ee47ec60a391f885bad6c7eb37b388">
  <xsd:schema xmlns:xsd="http://www.w3.org/2001/XMLSchema" xmlns:xs="http://www.w3.org/2001/XMLSchema" xmlns:p="http://schemas.microsoft.com/office/2006/metadata/properties" xmlns:ns2="10188f33-29c6-449c-8167-3cfe9f2189f7" xmlns:ns3="132fe20e-6c8e-4b23-ada2-ee3ef4468e07" xmlns:ns4="189c7478-f36e-4d06-b026-5479ab3e2b44" targetNamespace="http://schemas.microsoft.com/office/2006/metadata/properties" ma:root="true" ma:fieldsID="e443967a96b474f86e67f4c760eb1cce" ns2:_="" ns3:_="" ns4:_="">
    <xsd:import namespace="10188f33-29c6-449c-8167-3cfe9f2189f7"/>
    <xsd:import namespace="132fe20e-6c8e-4b23-ada2-ee3ef4468e07"/>
    <xsd:import namespace="189c7478-f36e-4d06-b026-5479ab3e2b44"/>
    <xsd:element name="properties">
      <xsd:complexType>
        <xsd:sequence>
          <xsd:element name="documentManagement">
            <xsd:complexType>
              <xsd:all>
                <xsd:element ref="ns2:Zodpov_x00ed_d_x00e1_" minOccurs="0"/>
                <xsd:element ref="ns3:VZP_Counter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88f33-29c6-449c-8167-3cfe9f2189f7" elementFormDefault="qualified">
    <xsd:import namespace="http://schemas.microsoft.com/office/2006/documentManagement/types"/>
    <xsd:import namespace="http://schemas.microsoft.com/office/infopath/2007/PartnerControls"/>
    <xsd:element name="Zodpov_x00ed_d_x00e1_" ma:index="8" nillable="true" ma:displayName="Zodpovídá" ma:list="UserInfo" ma:SharePointGroup="0" ma:internalName="Zodpov_x00ed_d_x00e1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fe20e-6c8e-4b23-ada2-ee3ef4468e07" elementFormDefault="qualified">
    <xsd:import namespace="http://schemas.microsoft.com/office/2006/documentManagement/types"/>
    <xsd:import namespace="http://schemas.microsoft.com/office/infopath/2007/PartnerControls"/>
    <xsd:element name="VZP_Counter" ma:index="9" nillable="true" ma:displayName="Počítadlo přístupů" ma:default="0" ma:internalName="VZP_Count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7478-f36e-4d06-b026-5479ab3e2b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ze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6C71D-8A81-484A-BDD9-DAD864473C8C}">
  <ds:schemaRefs>
    <ds:schemaRef ds:uri="http://purl.org/dc/dcmitype/"/>
    <ds:schemaRef ds:uri="http://schemas.microsoft.com/office/infopath/2007/PartnerControls"/>
    <ds:schemaRef ds:uri="10188f33-29c6-449c-8167-3cfe9f2189f7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189c7478-f36e-4d06-b026-5479ab3e2b44"/>
    <ds:schemaRef ds:uri="http://purl.org/dc/terms/"/>
    <ds:schemaRef ds:uri="132fe20e-6c8e-4b23-ada2-ee3ef4468e0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6A59FE-1D07-465C-AAA4-AE41B74E07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E4914-FF8A-4CB0-A04B-E541DF5D9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88f33-29c6-449c-8167-3cfe9f2189f7"/>
    <ds:schemaRef ds:uri="132fe20e-6c8e-4b23-ada2-ee3ef4468e07"/>
    <ds:schemaRef ds:uri="189c7478-f36e-4d06-b026-5479ab3e2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426</Words>
  <Application>Microsoft Office PowerPoint</Application>
  <PresentationFormat>Vlastní</PresentationFormat>
  <Paragraphs>93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JEDNÁNÍ ANALYTICKÉ KOMISE DOHODOVACÍHO ŘÍZENÍ</vt:lpstr>
      <vt:lpstr>Prezentace aplikace PowerPoint</vt:lpstr>
      <vt:lpstr>Členové AK DŘ – zdravotní pojišťovny</vt:lpstr>
      <vt:lpstr>Prezentace aplikace PowerPoint</vt:lpstr>
      <vt:lpstr>Prezentace aplikace PowerPoint</vt:lpstr>
      <vt:lpstr>Prezentace aplikace PowerPoint</vt:lpstr>
      <vt:lpstr>Náklady na zdravotní péči čerpané z oddílu A  základního fondu zdravotního pojištění</vt:lpstr>
      <vt:lpstr>Celkové náklady na ambulantní péči</vt:lpstr>
      <vt:lpstr>náklady na stomatologickou péči</vt:lpstr>
      <vt:lpstr>náklady na péči praktických lékařů  (odbornosti 001, 002)</vt:lpstr>
      <vt:lpstr>náklady na gynekologickou péči</vt:lpstr>
      <vt:lpstr>náklady na rehabilitační péči</vt:lpstr>
      <vt:lpstr>náklady na Diagnostickou péči</vt:lpstr>
      <vt:lpstr>Náklady na laboratoře</vt:lpstr>
      <vt:lpstr>Náklady na radiologii a zobrazovací metody</vt:lpstr>
      <vt:lpstr>Náklady na domácí zdravotní péči (odbornosti 925, 911, 914, 916 a 921)</vt:lpstr>
      <vt:lpstr>Náklady na specializovanou ambulantní péči</vt:lpstr>
      <vt:lpstr>Náklady na specializovanou ambulantní péči (bez cl a odb. 901, 903, 128, 403)</vt:lpstr>
      <vt:lpstr>Náklady na ošetřovatelskou a rehabilitační péči u PZSS</vt:lpstr>
      <vt:lpstr>Náklady na ústavní péči celkem</vt:lpstr>
      <vt:lpstr>Náklady v nemocnicích</vt:lpstr>
      <vt:lpstr>Náklady na centrová léčiva v nemocnicích</vt:lpstr>
      <vt:lpstr>Náklady v nemocnicích (bez centrových léčiv)</vt:lpstr>
      <vt:lpstr>Náklady v OLÚ</vt:lpstr>
      <vt:lpstr>Náklady v (samostatných) LDN</vt:lpstr>
      <vt:lpstr>Náklady v (samostatných) OL</vt:lpstr>
      <vt:lpstr>Náklady na lázeňskou péči</vt:lpstr>
      <vt:lpstr>Náklady na dopravu</vt:lpstr>
      <vt:lpstr>Náklady na zdravotnickou záchrannou službu</vt:lpstr>
      <vt:lpstr>Náklady na léky vydané na recepty</vt:lpstr>
      <vt:lpstr>Náklady na zdravotnické prostředky vydané na poukazy</vt:lpstr>
      <vt:lpstr>KUMULOVANÉ NÁRŮSTY PŘÍJMŮ A NÁKLADŮ V JEDNOTLIVÝCH SEGMENTECH MEZI ROKY 2013 A 2018</vt:lpstr>
      <vt:lpstr>ROZLOŽENÍ NÁKLADŮ NA ZDRAVOTNÍ PÉČI DLE JEDNOTLIVÝCH SEGMENTŮ V % V ROCE 2018</vt:lpstr>
      <vt:lpstr>Prezentace aplikace PowerPoint</vt:lpstr>
      <vt:lpstr>Vývoj příjmů systému v.z.p. v ČR</vt:lpstr>
      <vt:lpstr>Odhad příjmů systému v.z.p. na roky 2019 a 2020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Prezentace_vzor_GM (2018)</dc:title>
  <dc:creator>Benjamin Hasić</dc:creator>
  <cp:lastModifiedBy>Pavel Horňák</cp:lastModifiedBy>
  <cp:revision>54</cp:revision>
  <dcterms:created xsi:type="dcterms:W3CDTF">2018-02-19T14:51:17Z</dcterms:created>
  <dcterms:modified xsi:type="dcterms:W3CDTF">2019-03-28T14:06:43Z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0x0101009BFF8318B19AC64A834F4A747FDFC862</vt:lpwstr>
  </property>
</Properties>
</file>